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</p:sldMasterIdLst>
  <p:notesMasterIdLst>
    <p:notesMasterId r:id="rId33"/>
  </p:notesMasterIdLst>
  <p:handoutMasterIdLst>
    <p:handoutMasterId r:id="rId34"/>
  </p:handoutMasterIdLst>
  <p:sldIdLst>
    <p:sldId id="680" r:id="rId5"/>
    <p:sldId id="703" r:id="rId6"/>
    <p:sldId id="712" r:id="rId7"/>
    <p:sldId id="711" r:id="rId8"/>
    <p:sldId id="715" r:id="rId9"/>
    <p:sldId id="643" r:id="rId10"/>
    <p:sldId id="714" r:id="rId11"/>
    <p:sldId id="713" r:id="rId12"/>
    <p:sldId id="697" r:id="rId13"/>
    <p:sldId id="682" r:id="rId14"/>
    <p:sldId id="683" r:id="rId15"/>
    <p:sldId id="704" r:id="rId16"/>
    <p:sldId id="699" r:id="rId17"/>
    <p:sldId id="689" r:id="rId18"/>
    <p:sldId id="686" r:id="rId19"/>
    <p:sldId id="706" r:id="rId20"/>
    <p:sldId id="676" r:id="rId21"/>
    <p:sldId id="707" r:id="rId22"/>
    <p:sldId id="710" r:id="rId23"/>
    <p:sldId id="551" r:id="rId24"/>
    <p:sldId id="672" r:id="rId25"/>
    <p:sldId id="709" r:id="rId26"/>
    <p:sldId id="684" r:id="rId27"/>
    <p:sldId id="685" r:id="rId28"/>
    <p:sldId id="679" r:id="rId29"/>
    <p:sldId id="698" r:id="rId30"/>
    <p:sldId id="705" r:id="rId31"/>
    <p:sldId id="708" r:id="rId32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1E0"/>
    <a:srgbClr val="0000FF"/>
    <a:srgbClr val="DC0032"/>
    <a:srgbClr val="FFFFCC"/>
    <a:srgbClr val="FFFF99"/>
    <a:srgbClr val="FF9900"/>
    <a:srgbClr val="FF4370"/>
    <a:srgbClr val="996633"/>
    <a:srgbClr val="0099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8" autoAdjust="0"/>
    <p:restoredTop sz="95110" autoAdjust="0"/>
  </p:normalViewPr>
  <p:slideViewPr>
    <p:cSldViewPr snapToGrid="0">
      <p:cViewPr varScale="1">
        <p:scale>
          <a:sx n="82" d="100"/>
          <a:sy n="82" d="100"/>
        </p:scale>
        <p:origin x="912" y="-3396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2020/11/10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2020/11/10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585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44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5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48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2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0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806%20&#12487;&#12510;&#12531;&#12489;&#22865;&#32004;&#12539;EMS&#12524;&#12509;&#12540;&#12488;&#25171;&#21512;&#12379;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901%20&#31070;&#26143;&#24037;&#26989;&#12849;%20&#30465;&#12456;&#12493;&#35211;&#12388;&#12369;&#38538;%20&#27963;&#21205;&#25171;&#21512;&#12379;&#35696;&#20107;&#37682;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3.emf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jpg"/><Relationship Id="rId11" Type="http://schemas.openxmlformats.org/officeDocument/2006/relationships/image" Target="../media/image76.png"/><Relationship Id="rId5" Type="http://schemas.openxmlformats.org/officeDocument/2006/relationships/image" Target="../media/image72.jpeg"/><Relationship Id="rId10" Type="http://schemas.microsoft.com/office/2007/relationships/hdphoto" Target="../media/hdphoto4.wdp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globaldenso.sharepoint.com/sites/jp000423/syoene/FaaS/Shinsei/SitePages/&#12507;&#12540;&#12512;.asp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90.png"/><Relationship Id="rId3" Type="http://schemas.openxmlformats.org/officeDocument/2006/relationships/image" Target="../media/image77.png"/><Relationship Id="rId7" Type="http://schemas.openxmlformats.org/officeDocument/2006/relationships/image" Target="../media/image70.png"/><Relationship Id="rId12" Type="http://schemas.openxmlformats.org/officeDocument/2006/relationships/image" Target="../media/image8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8.png"/><Relationship Id="rId11" Type="http://schemas.openxmlformats.org/officeDocument/2006/relationships/image" Target="../media/image66.png"/><Relationship Id="rId5" Type="http://schemas.microsoft.com/office/2007/relationships/hdphoto" Target="../media/hdphoto4.wdp"/><Relationship Id="rId10" Type="http://schemas.openxmlformats.org/officeDocument/2006/relationships/image" Target="../media/image69.png"/><Relationship Id="rId4" Type="http://schemas.openxmlformats.org/officeDocument/2006/relationships/image" Target="../media/image75.png"/><Relationship Id="rId9" Type="http://schemas.openxmlformats.org/officeDocument/2006/relationships/image" Target="../media/image7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microsoft.com/office/2007/relationships/hdphoto" Target="../media/hdphoto5.wdp"/><Relationship Id="rId12" Type="http://schemas.microsoft.com/office/2007/relationships/hdphoto" Target="../media/hdphoto6.wdp"/><Relationship Id="rId17" Type="http://schemas.openxmlformats.org/officeDocument/2006/relationships/image" Target="../media/image108.png"/><Relationship Id="rId2" Type="http://schemas.openxmlformats.org/officeDocument/2006/relationships/image" Target="../media/image98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2.png"/><Relationship Id="rId11" Type="http://schemas.openxmlformats.org/officeDocument/2006/relationships/image" Target="../media/image104.png"/><Relationship Id="rId5" Type="http://schemas.openxmlformats.org/officeDocument/2006/relationships/image" Target="../media/image101.png"/><Relationship Id="rId15" Type="http://schemas.microsoft.com/office/2007/relationships/hdphoto" Target="../media/hdphoto7.wdp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microsoft.com/office/2007/relationships/hdphoto" Target="../media/hdphoto4.wdp"/><Relationship Id="rId1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4.png"/><Relationship Id="rId18" Type="http://schemas.openxmlformats.org/officeDocument/2006/relationships/image" Target="../media/image110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9.jpg"/><Relationship Id="rId12" Type="http://schemas.openxmlformats.org/officeDocument/2006/relationships/image" Target="../media/image113.png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17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72.jpeg"/><Relationship Id="rId11" Type="http://schemas.openxmlformats.org/officeDocument/2006/relationships/image" Target="../media/image112.png"/><Relationship Id="rId5" Type="http://schemas.openxmlformats.org/officeDocument/2006/relationships/image" Target="../media/image69.png"/><Relationship Id="rId15" Type="http://schemas.openxmlformats.org/officeDocument/2006/relationships/image" Target="../media/image116.jpeg"/><Relationship Id="rId10" Type="http://schemas.openxmlformats.org/officeDocument/2006/relationships/image" Target="../media/image74.emf"/><Relationship Id="rId19" Type="http://schemas.openxmlformats.org/officeDocument/2006/relationships/image" Target="../media/image118.emf"/><Relationship Id="rId4" Type="http://schemas.openxmlformats.org/officeDocument/2006/relationships/image" Target="../media/image70.png"/><Relationship Id="rId9" Type="http://schemas.openxmlformats.org/officeDocument/2006/relationships/image" Target="../media/image73.emf"/><Relationship Id="rId14" Type="http://schemas.openxmlformats.org/officeDocument/2006/relationships/image" Target="../media/image11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73.emf"/><Relationship Id="rId12" Type="http://schemas.openxmlformats.org/officeDocument/2006/relationships/image" Target="../media/image1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jpg"/><Relationship Id="rId11" Type="http://schemas.openxmlformats.org/officeDocument/2006/relationships/image" Target="../media/image76.png"/><Relationship Id="rId5" Type="http://schemas.openxmlformats.org/officeDocument/2006/relationships/image" Target="../media/image72.jpeg"/><Relationship Id="rId15" Type="http://schemas.openxmlformats.org/officeDocument/2006/relationships/image" Target="../media/image122.emf"/><Relationship Id="rId10" Type="http://schemas.microsoft.com/office/2007/relationships/hdphoto" Target="../media/hdphoto4.wdp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1.wdp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jp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2.wdp"/><Relationship Id="rId18" Type="http://schemas.openxmlformats.org/officeDocument/2006/relationships/image" Target="../media/image59.jpe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24" Type="http://schemas.microsoft.com/office/2007/relationships/hdphoto" Target="../media/hdphoto3.wdp"/><Relationship Id="rId5" Type="http://schemas.openxmlformats.org/officeDocument/2006/relationships/image" Target="../media/image47.png"/><Relationship Id="rId15" Type="http://schemas.openxmlformats.org/officeDocument/2006/relationships/image" Target="../media/image56.jpeg"/><Relationship Id="rId23" Type="http://schemas.openxmlformats.org/officeDocument/2006/relationships/image" Target="../media/image64.png"/><Relationship Id="rId10" Type="http://schemas.openxmlformats.org/officeDocument/2006/relationships/image" Target="../media/image52.jpeg"/><Relationship Id="rId19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Relationship Id="rId22" Type="http://schemas.openxmlformats.org/officeDocument/2006/relationships/image" Target="../media/image6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0" y="2250000"/>
            <a:ext cx="9144000" cy="1260000"/>
          </a:xfrm>
        </p:spPr>
        <p:txBody>
          <a:bodyPr lIns="288000" rIns="0"/>
          <a:lstStyle/>
          <a:p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lang="en-US" altLang="ja-JP" dirty="0" smtClean="0"/>
              <a:t>11</a:t>
            </a:r>
            <a:r>
              <a:rPr lang="ja-JP" altLang="en-US" dirty="0" smtClean="0"/>
              <a:t>月</a:t>
            </a:r>
            <a:r>
              <a:rPr lang="en-US" altLang="ja-JP" dirty="0" smtClean="0"/>
              <a:t>13</a:t>
            </a:r>
            <a:r>
              <a:rPr lang="ja-JP" altLang="en-US" dirty="0" smtClean="0"/>
              <a:t>日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kumimoji="1" lang="ja-JP" altLang="en-US" dirty="0" smtClean="0"/>
              <a:t>省エネ・保全 </a:t>
            </a:r>
            <a:r>
              <a:rPr lang="ja-JP" altLang="en-US" dirty="0" smtClean="0"/>
              <a:t>管理強化の</a:t>
            </a:r>
            <a:r>
              <a:rPr kumimoji="1" lang="ja-JP" altLang="en-US" dirty="0" smtClean="0"/>
              <a:t>情報基盤の構築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5394323"/>
            <a:ext cx="6400800" cy="457837"/>
          </a:xfrm>
        </p:spPr>
        <p:txBody>
          <a:bodyPr/>
          <a:lstStyle/>
          <a:p>
            <a:r>
              <a:rPr kumimoji="1" lang="ja-JP" altLang="en-US" sz="1800" dirty="0">
                <a:latin typeface="+mn-ea"/>
              </a:rPr>
              <a:t>㈱デンソーファシリティーズ　省エネ</a:t>
            </a:r>
            <a:r>
              <a:rPr kumimoji="1" lang="en-US" altLang="ja-JP" sz="1800" dirty="0">
                <a:latin typeface="+mn-ea"/>
              </a:rPr>
              <a:t>IT</a:t>
            </a:r>
            <a:r>
              <a:rPr kumimoji="1" lang="ja-JP" altLang="en-US" sz="1800" dirty="0">
                <a:latin typeface="+mn-ea"/>
              </a:rPr>
              <a:t>ソリューション部</a:t>
            </a:r>
            <a:r>
              <a:rPr lang="en-US" altLang="ja-JP" sz="1800" dirty="0">
                <a:latin typeface="+mn-ea"/>
              </a:rPr>
              <a:t>   </a:t>
            </a:r>
            <a:r>
              <a:rPr lang="ja-JP" altLang="en-US" sz="1800" dirty="0">
                <a:latin typeface="+mn-ea"/>
              </a:rPr>
              <a:t>野々村</a:t>
            </a:r>
            <a:endParaRPr kumimoji="1" lang="ja-JP" altLang="en-US" sz="1800" dirty="0">
              <a:latin typeface="+mn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3627566"/>
            <a:ext cx="6400800" cy="1188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kumimoji="1" lang="ja-JP" altLang="en-US" sz="2400" dirty="0" smtClean="0">
                <a:latin typeface="+mn-lt"/>
              </a:rPr>
              <a:t>①活動</a:t>
            </a:r>
            <a:r>
              <a:rPr kumimoji="1" lang="ja-JP" altLang="en-US" sz="2400" dirty="0">
                <a:latin typeface="+mn-lt"/>
              </a:rPr>
              <a:t>の御報告</a:t>
            </a:r>
            <a:endParaRPr kumimoji="1" lang="en-US" altLang="ja-JP" sz="2400" dirty="0">
              <a:latin typeface="+mn-l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ja-JP" altLang="en-US" sz="2400" dirty="0">
                <a:latin typeface="+mn-lt"/>
              </a:rPr>
              <a:t>②情報基盤構築に向けた お願い事項</a:t>
            </a:r>
            <a:endParaRPr kumimoji="1" lang="ja-JP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　省エネの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大工程 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6" y="5562560"/>
            <a:ext cx="8742145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其々の専門性・特徴を相互に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理解し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、改善のネタ出し～実行・計画の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立案を支援 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⇒ 現場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改善加速</a:t>
            </a:r>
            <a:endParaRPr lang="ja-JP" altLang="en-US" sz="16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862570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38984"/>
              </p:ext>
            </p:extLst>
          </p:nvPr>
        </p:nvGraphicFramePr>
        <p:xfrm>
          <a:off x="229757" y="896414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施設ポータルサイトの活用検討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1912793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2865093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2388799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067045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3802784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4702746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310526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4751784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共有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1868063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234447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124209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280964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032648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1860824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292644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282573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265312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090393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130534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</a:t>
            </a: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化・共有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1874553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306941"/>
            <a:ext cx="146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広美１・２の現場調査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3952" y="2113984"/>
            <a:ext cx="1994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【11/22</a:t>
            </a:r>
            <a:r>
              <a:rPr lang="ja-JP" altLang="en-US" sz="1000" b="1" dirty="0" err="1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上郷・鳳来日程調整</a:t>
            </a: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318770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1848280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1848280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3827235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認識合せ・内容検討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315882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278196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file" highlightClick="1"/>
          </p:cNvPr>
          <p:cNvSpPr/>
          <p:nvPr/>
        </p:nvSpPr>
        <p:spPr>
          <a:xfrm>
            <a:off x="3638203" y="139183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動作設定ボタン: 進む/次へ 50">
            <a:hlinkClick r:id="rId4" action="ppaction://hlinkfile" highlightClick="1"/>
          </p:cNvPr>
          <p:cNvSpPr/>
          <p:nvPr/>
        </p:nvSpPr>
        <p:spPr>
          <a:xfrm>
            <a:off x="3962377" y="139183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0"/>
            <a:ext cx="4226171" cy="51354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170597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627525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383635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 anchor="ctr"/>
          <a:lstStyle/>
          <a:p>
            <a:pPr algn="l"/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活用した事例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412402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案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低減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10132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69985"/>
              </p:ext>
            </p:extLst>
          </p:nvPr>
        </p:nvGraphicFramePr>
        <p:xfrm>
          <a:off x="5767349" y="1974854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214740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632286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636173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157166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3018500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38594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2029386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2455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503415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210194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949758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837920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742249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716884"/>
            <a:ext cx="183851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798873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717381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4285564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計画の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5398749" y="4717927"/>
            <a:ext cx="2066620" cy="10917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5" name="正方形/長方形 74"/>
          <p:cNvSpPr/>
          <p:nvPr/>
        </p:nvSpPr>
        <p:spPr>
          <a:xfrm>
            <a:off x="298096" y="962761"/>
            <a:ext cx="4304194" cy="51332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効率的な着眼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424314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513881" y="1642448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301203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53" y="1385670"/>
            <a:ext cx="490578" cy="858510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526317" y="4938025"/>
            <a:ext cx="133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・設備台帳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・月度</a:t>
            </a:r>
            <a:r>
              <a:rPr lang="ja-JP" altLang="en-US" sz="12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</a:t>
            </a:r>
            <a:endParaRPr lang="en-US" altLang="ja-JP" sz="12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・長期整備予算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2042053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357065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253753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530576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8" name="正方形/長方形 97"/>
          <p:cNvSpPr/>
          <p:nvPr/>
        </p:nvSpPr>
        <p:spPr>
          <a:xfrm>
            <a:off x="2816421" y="1064202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レポート作成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422210" y="2618371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(2)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非稼働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⇒改善の着眼ポイント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をレポート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lang="ja-JP" altLang="en-US" sz="1400" b="1" u="sng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共有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lang="ja-JP" altLang="en-US" sz="1400" b="1" u="sng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に関係者で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進め方を検討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0336" y="4930797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巡回 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効果試算・工事仕様まとめ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（２）改善案のまとめ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207039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3215782"/>
            <a:ext cx="16144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400494"/>
            <a:ext cx="156154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775554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139251" y="2028462"/>
            <a:ext cx="97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メール送付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135107" y="1402176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ﾃﾞｰﾀ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4067" y="1049562"/>
            <a:ext cx="4632875" cy="4799968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7"/>
          <a:srcRect l="7312" t="6139" r="4153" b="50862"/>
          <a:stretch/>
        </p:blipFill>
        <p:spPr>
          <a:xfrm>
            <a:off x="2199221" y="1311204"/>
            <a:ext cx="2350855" cy="11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②情報基盤構築に向けた お願い事項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3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11736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1) 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省エネ改善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(EMS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1" y="3139239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801690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02819" y="5772133"/>
            <a:ext cx="4113864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端末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EMS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と繋ぐ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151757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68359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83459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935467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73300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5899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94107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 flipV="1">
            <a:off x="2557709" y="3967249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94251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228392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82583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54764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716411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900531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09329" y="265888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6778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64688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42228" y="19246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08065" y="28162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68019" y="3576131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59815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078457" y="2288694"/>
            <a:ext cx="27262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204558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652118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98255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844704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srgbClr val="000000"/>
                </a:solidFill>
                <a:latin typeface="Meiryo UI"/>
                <a:ea typeface="Meiryo UI"/>
              </a:rPr>
              <a:t>2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746572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9147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60268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410439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795241" y="215728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801248" y="376054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23402" y="2207991"/>
            <a:ext cx="315720" cy="151146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sz="1400" b="1" i="0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400" b="1" i="0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902965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923146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627954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13907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95401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94107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6237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412413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400210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40620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54334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512761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453813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19287" y="820124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4675397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4711560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lang="ja-JP" altLang="en-US" sz="1800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省エネ・保全計画共有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2" name="タイトル 1"/>
          <p:cNvSpPr txBox="1">
            <a:spLocks/>
          </p:cNvSpPr>
          <p:nvPr/>
        </p:nvSpPr>
        <p:spPr>
          <a:xfrm>
            <a:off x="4737010" y="5772133"/>
            <a:ext cx="4170981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(Web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サイト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を共有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7560" y="4330070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5012393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5680713" y="4989694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0849" y="1372479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484520" y="1080878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6190487" y="4148044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6902961" y="2180166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003" y="2405524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94458" y="2429610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3301413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5579513" y="4380139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b="1" kern="0" dirty="0" smtClean="0">
                  <a:solidFill>
                    <a:sysClr val="windowText" lastClr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省ｴﾈ・設備</a:t>
              </a: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039429" y="1816095"/>
            <a:ext cx="0" cy="138436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1936729" y="20421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情報の共有</a:t>
            </a:r>
            <a:endParaRPr kumimoji="1" lang="ja-JP" altLang="en-US" sz="1400" b="1" i="0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84611" y="540258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80713" y="540518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5215" y="3350122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77486" y="346642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2816246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188985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624897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7753496" y="4148044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203802" y="2550194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296159" y="329784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416" y="1601934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073" y="1601934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6901126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5975024" y="2179022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5975985" y="1960098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8624" y="1151257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92" y="1338866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7388761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7245600" y="186680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6417150" y="1870422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7679850" y="1705734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7676330" y="3842769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288172" y="2207992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7175494" y="26268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情報の連携</a:t>
            </a:r>
            <a:endParaRPr lang="en-US" altLang="ja-JP" sz="1400" b="1" kern="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556396" y="1691346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設備台帳・計画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84" y="4247157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2637" y="3842769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8550778" y="2160628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8453965" y="2351202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5750137" y="2187799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5754372" y="2369212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5693817" y="3898481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5693817" y="3898481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294264" y="4424496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u="sng" kern="0" noProof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整備・</a:t>
            </a:r>
            <a:r>
              <a:rPr lang="ja-JP" altLang="en-US" sz="1200" b="1" u="sng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5584033" y="4500212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723692" y="2251034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5266588" y="2539397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170415" y="2844372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77" y="2169849"/>
            <a:ext cx="324778" cy="568361"/>
          </a:xfrm>
          <a:prstGeom prst="rect">
            <a:avLst/>
          </a:prstGeom>
        </p:spPr>
      </p:pic>
      <p:cxnSp>
        <p:nvCxnSpPr>
          <p:cNvPr id="266" name="直線矢印コネクタ 265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95241" y="2153012"/>
            <a:ext cx="0" cy="1615347"/>
          </a:xfrm>
          <a:prstGeom prst="straightConnector1">
            <a:avLst/>
          </a:prstGeom>
          <a:ln>
            <a:solidFill>
              <a:srgbClr val="DC003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タイトル 1"/>
          <p:cNvSpPr txBox="1">
            <a:spLocks/>
          </p:cNvSpPr>
          <p:nvPr/>
        </p:nvSpPr>
        <p:spPr>
          <a:xfrm>
            <a:off x="7682290" y="6080232"/>
            <a:ext cx="1095994" cy="14193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省エネ・保全分野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1" name="正方形/長方形 13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5361688" y="1058873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</a:t>
            </a:r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ツール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7808022" y="4324472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現場データ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2498935" y="3919131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現場データ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24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施設ポータルサイトの活用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施設ポータルサイトの活用により</a:t>
            </a:r>
            <a:r>
              <a:rPr lang="ja-JP" altLang="en-US" sz="1600" b="1" dirty="0" err="1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</a:t>
            </a:r>
            <a:r>
              <a: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&amp;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管理＋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ツール</a:t>
            </a:r>
            <a:r>
              <a:rPr lang="ja-JP" altLang="en-US" sz="16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で管理強化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9422" b="5421"/>
          <a:stretch/>
        </p:blipFill>
        <p:spPr>
          <a:xfrm>
            <a:off x="338897" y="1038269"/>
            <a:ext cx="8404043" cy="40236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動作設定ボタン: 進む/次へ 1">
            <a:hlinkClick r:id="rId4" highlightClick="1"/>
          </p:cNvPr>
          <p:cNvSpPr/>
          <p:nvPr/>
        </p:nvSpPr>
        <p:spPr>
          <a:xfrm>
            <a:off x="3189514" y="1744355"/>
            <a:ext cx="274320" cy="16400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/>
          <a:srcRect t="9662" b="5391"/>
          <a:stretch/>
        </p:blipFill>
        <p:spPr>
          <a:xfrm>
            <a:off x="4654422" y="1603040"/>
            <a:ext cx="4088518" cy="195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/>
          <a:srcRect t="9394" b="5059"/>
          <a:stretch/>
        </p:blipFill>
        <p:spPr>
          <a:xfrm>
            <a:off x="4654423" y="3620820"/>
            <a:ext cx="4088518" cy="19664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立てが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８、情報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基盤構築に向けた お願い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事項 まとめ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15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1"/>
          </p:nvPr>
        </p:nvSpPr>
        <p:spPr>
          <a:xfrm>
            <a:off x="0" y="972457"/>
            <a:ext cx="9144000" cy="4760686"/>
          </a:xfrm>
        </p:spPr>
        <p:txBody>
          <a:bodyPr/>
          <a:lstStyle/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一緒に開発をすすめさせてください。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両社で情報交換できる体制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具体的には以下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をファシリティーズから閲覧できるよう 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の申請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省エネ・保全分野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御社向け開発のご協力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</a:pP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(a)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御社資料と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FS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資料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の融合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(Excel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ファイル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</a:pP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(b)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試行改善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省エネ改善中期計画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保全中長期計画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203474" y="6412506"/>
            <a:ext cx="6854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⇒</a:t>
            </a:r>
            <a:r>
              <a:rPr kumimoji="1" lang="ja-JP" altLang="en-US" sz="15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最適な方策を実施</a:t>
            </a: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設備寿命の見定めと保全コスト＋更新費の定量化 ⇒ 方策毎の</a:t>
            </a:r>
            <a:r>
              <a:rPr lang="en-US" altLang="ja-JP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3231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策　例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他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17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4547501" y="4031785"/>
            <a:ext cx="4511826" cy="23258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２、神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168711" y="997109"/>
            <a:ext cx="8720230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204874" y="655454"/>
            <a:ext cx="7023240" cy="29932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手続き・対応　　　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申請・施設ポータルサイト　⇒　利用コスト不要</a:t>
            </a:r>
            <a:endParaRPr lang="en-US" altLang="ja-JP" sz="1800" kern="0" noProof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74" y="4529549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2" y="5211872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1174027" y="5189173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163" y="1571958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1977834" y="1280357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683801" y="4347523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2396275" y="2379645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1317" y="2605003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87772" y="2629089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500892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1072827" y="4579618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省ｴﾈ・設備担当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77925" y="560206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74027" y="5604666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8529" y="3549601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70800" y="3665904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015725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682299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2118211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3246810" y="4347523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697116" y="274967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789473" y="3497326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5730" y="1801413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8387" y="1801413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394440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468338" y="2378501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469299" y="2159577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938" y="1350736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06" y="1538345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882075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738914" y="2066286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910464" y="206990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3173164" y="1905213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3169644" y="4042248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781486" y="2407471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2668808" y="2826283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情報の連携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9710" y="1890825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設備台帳・計画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98" y="4446636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5951" y="4042248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4044092" y="2360107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3947279" y="2550681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1243451" y="2387278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1247686" y="2568691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1187131" y="4097960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1187131" y="4097960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-212422" y="4623975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整備・</a:t>
            </a: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1077347" y="4699691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217006" y="2450513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59902" y="2738876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663729" y="3043851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1" y="2369328"/>
            <a:ext cx="324778" cy="56836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2294" y="2404403"/>
            <a:ext cx="3590848" cy="18195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角丸四角形 7"/>
          <p:cNvSpPr/>
          <p:nvPr/>
        </p:nvSpPr>
        <p:spPr>
          <a:xfrm>
            <a:off x="1972208" y="2503809"/>
            <a:ext cx="648318" cy="1741769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18889" y="2200970"/>
            <a:ext cx="101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繋ぐ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3" name="角丸四角形 132"/>
          <p:cNvSpPr/>
          <p:nvPr/>
        </p:nvSpPr>
        <p:spPr>
          <a:xfrm>
            <a:off x="940231" y="1488401"/>
            <a:ext cx="1006706" cy="84619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802173" y="1156011"/>
            <a:ext cx="123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閲覧・編集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4679576" y="1337988"/>
            <a:ext cx="0" cy="45344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4846808" y="1063064"/>
            <a:ext cx="25269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【EMS】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169452" y="1048676"/>
            <a:ext cx="30690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サイトにユーザ登録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O365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の利用確認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 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統合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AD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連携の確認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/>
          <a:srcRect l="3115" t="20760" r="25704" b="14419"/>
          <a:stretch/>
        </p:blipFill>
        <p:spPr>
          <a:xfrm>
            <a:off x="4954421" y="4263449"/>
            <a:ext cx="3568721" cy="18271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1" name="正方形/長方形 14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3481827" y="4508966"/>
            <a:ext cx="123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現場情報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3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①活動</a:t>
            </a:r>
            <a:r>
              <a:rPr lang="ja-JP" altLang="en-US" dirty="0"/>
              <a:t>の御報告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省エネ改善・保全の計画統合によるレベルアップ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ムダの無い投資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計画統合した管理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655615"/>
            <a:ext cx="8604620" cy="5474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、省エネ改善の計画支援方法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67553" y="1209355"/>
            <a:ext cx="347113" cy="687593"/>
          </a:xfrm>
          <a:prstGeom prst="rect">
            <a:avLst/>
          </a:prstGeom>
        </p:spPr>
      </p:pic>
      <p:cxnSp>
        <p:nvCxnSpPr>
          <p:cNvPr id="8" name="直線コネクタ 7"/>
          <p:cNvCxnSpPr>
            <a:stCxn id="22" idx="2"/>
          </p:cNvCxnSpPr>
          <p:nvPr/>
        </p:nvCxnSpPr>
        <p:spPr>
          <a:xfrm>
            <a:off x="5907955" y="938949"/>
            <a:ext cx="0" cy="51908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997200" y="664669"/>
            <a:ext cx="0" cy="54651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051600" y="664669"/>
            <a:ext cx="9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神星工業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5233062" y="-913129"/>
            <a:ext cx="417031" cy="82609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441577" y="631172"/>
            <a:ext cx="9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722854" y="672226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ポータルサイト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6880795" y="1244070"/>
            <a:ext cx="1289250" cy="693699"/>
            <a:chOff x="6880795" y="1409170"/>
            <a:chExt cx="1289250" cy="693699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6880795" y="1841259"/>
              <a:ext cx="128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省エネ改善計画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7" name="直線矢印コネクタ 26"/>
          <p:cNvCxnSpPr/>
          <p:nvPr/>
        </p:nvCxnSpPr>
        <p:spPr>
          <a:xfrm>
            <a:off x="4654422" y="1522853"/>
            <a:ext cx="2410259" cy="1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561778" y="674031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ITS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63579" y="1842796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現場調査→効果試算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907291" y="148649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2046409"/>
            <a:ext cx="347113" cy="687593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724993" y="2722279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達成の目途立て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9" name="直線矢印コネクタ 38"/>
          <p:cNvCxnSpPr>
            <a:stCxn id="25" idx="2"/>
          </p:cNvCxnSpPr>
          <p:nvPr/>
        </p:nvCxnSpPr>
        <p:spPr>
          <a:xfrm rot="5400000">
            <a:off x="4262283" y="-606976"/>
            <a:ext cx="718393" cy="580788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3732000" y="265366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9" name="直線矢印コネクタ 38"/>
          <p:cNvCxnSpPr>
            <a:endCxn id="25" idx="2"/>
          </p:cNvCxnSpPr>
          <p:nvPr/>
        </p:nvCxnSpPr>
        <p:spPr>
          <a:xfrm flipV="1">
            <a:off x="1717538" y="1937769"/>
            <a:ext cx="5807882" cy="281834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3732000" y="2223252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25329" y="1360324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年間計画立案支援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225329" y="3870122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計画実行支援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561778" y="1352328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58" name="直線コネクタ 57"/>
          <p:cNvCxnSpPr/>
          <p:nvPr/>
        </p:nvCxnSpPr>
        <p:spPr>
          <a:xfrm>
            <a:off x="225329" y="3383603"/>
            <a:ext cx="86046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1599530" y="2190043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提案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42250" y="3570434"/>
            <a:ext cx="347113" cy="687593"/>
          </a:xfrm>
          <a:prstGeom prst="rect">
            <a:avLst/>
          </a:prstGeom>
        </p:spPr>
      </p:pic>
      <p:sp>
        <p:nvSpPr>
          <p:cNvPr id="67" name="テキスト ボックス 66"/>
          <p:cNvSpPr txBox="1"/>
          <p:nvPr/>
        </p:nvSpPr>
        <p:spPr>
          <a:xfrm>
            <a:off x="3438276" y="420387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</a:t>
            </a:r>
            <a:r>
              <a:rPr lang="ja-JP" altLang="en-US" sz="1050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行為</a:t>
            </a: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→効果算出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561778" y="3764504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2" name="直線矢印コネクタ 71"/>
          <p:cNvCxnSpPr>
            <a:endCxn id="25" idx="2"/>
          </p:cNvCxnSpPr>
          <p:nvPr/>
        </p:nvCxnSpPr>
        <p:spPr>
          <a:xfrm flipV="1">
            <a:off x="4654422" y="1937769"/>
            <a:ext cx="2870998" cy="1972878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/>
          <p:cNvSpPr txBox="1"/>
          <p:nvPr/>
        </p:nvSpPr>
        <p:spPr>
          <a:xfrm>
            <a:off x="4907291" y="3898039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4358390"/>
            <a:ext cx="347113" cy="687593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724993" y="5034260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達成の把握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6" name="直線矢印コネクタ 38"/>
          <p:cNvCxnSpPr>
            <a:endCxn id="25" idx="2"/>
          </p:cNvCxnSpPr>
          <p:nvPr/>
        </p:nvCxnSpPr>
        <p:spPr>
          <a:xfrm flipV="1">
            <a:off x="1742938" y="1937769"/>
            <a:ext cx="5782482" cy="2605829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/>
          <p:cNvSpPr txBox="1"/>
          <p:nvPr/>
        </p:nvSpPr>
        <p:spPr>
          <a:xfrm>
            <a:off x="3732000" y="454724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効果算出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599530" y="4514038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改善工事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9" name="直線矢印コネクタ 38"/>
          <p:cNvCxnSpPr>
            <a:stCxn id="25" idx="2"/>
          </p:cNvCxnSpPr>
          <p:nvPr/>
        </p:nvCxnSpPr>
        <p:spPr>
          <a:xfrm rot="5400000">
            <a:off x="3160133" y="561014"/>
            <a:ext cx="2988532" cy="574204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/>
          <p:cNvSpPr txBox="1"/>
          <p:nvPr/>
        </p:nvSpPr>
        <p:spPr>
          <a:xfrm>
            <a:off x="3732000" y="4938960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実績ベース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6894508" y="5249210"/>
            <a:ext cx="1289250" cy="686005"/>
            <a:chOff x="6880795" y="1409170"/>
            <a:chExt cx="1289250" cy="686005"/>
          </a:xfrm>
        </p:grpSpPr>
        <p:pic>
          <p:nvPicPr>
            <p:cNvPr id="85" name="図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86" name="テキスト ボックス 85"/>
            <p:cNvSpPr txBox="1"/>
            <p:nvPr/>
          </p:nvSpPr>
          <p:spPr>
            <a:xfrm>
              <a:off x="6880795" y="1841259"/>
              <a:ext cx="128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定期報告書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" name="下矢印 1"/>
          <p:cNvSpPr/>
          <p:nvPr/>
        </p:nvSpPr>
        <p:spPr>
          <a:xfrm>
            <a:off x="7633403" y="1962212"/>
            <a:ext cx="148305" cy="32383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7451271" y="4735702"/>
            <a:ext cx="1002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出力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dirty="0" err="1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省エネ活用事例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①改善ネタ出しの着眼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88249" y="34499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②現場調査～省エネ改善提案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設備異常時支援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必要な用途・端末のみ情報共有可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12690" y="3099505"/>
            <a:ext cx="3543765" cy="2589291"/>
            <a:chOff x="955663" y="2737185"/>
            <a:chExt cx="3543765" cy="258929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3135127" y="3099756"/>
              <a:ext cx="6979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北・南工場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熱・本工場</a:t>
              </a: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955663" y="5064880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特高変電所・空圧機</a:t>
              </a: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195774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1608984" y="1302512"/>
            <a:ext cx="1790402" cy="1973612"/>
            <a:chOff x="1275254" y="1149128"/>
            <a:chExt cx="1790402" cy="19736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5A91AD-476D-490B-9B57-747695511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1541" y="1149128"/>
              <a:ext cx="354115" cy="343492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031AB172-A28C-4611-A955-386891F4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254" y="1149128"/>
              <a:ext cx="354115" cy="343492"/>
            </a:xfrm>
            <a:prstGeom prst="rect">
              <a:avLst/>
            </a:prstGeom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8253966-D70C-4F5F-8FFC-87BD928AE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11" y="1476937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6DFC1B5-3F94-4708-9582-3BAF748A908D}"/>
                </a:ext>
              </a:extLst>
            </p:cNvPr>
            <p:cNvCxnSpPr/>
            <p:nvPr/>
          </p:nvCxnSpPr>
          <p:spPr>
            <a:xfrm flipH="1">
              <a:off x="2883069" y="147559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311" y="1613472"/>
              <a:ext cx="143472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ﾀﾞｲｼﾝ精機㈱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610727" y="418691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12043" y="419816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4PC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通信のみ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374012" y="1307074"/>
            <a:ext cx="887269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適時 連携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33BB01E-7BBE-4444-8802-6B5C31287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5003" y="4122248"/>
            <a:ext cx="1758771" cy="98960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38A814D5-2561-4EF7-99EB-D87F08215E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127" y="1409515"/>
            <a:ext cx="3129162" cy="1972371"/>
          </a:xfrm>
          <a:prstGeom prst="rect">
            <a:avLst/>
          </a:prstGeom>
        </p:spPr>
      </p:pic>
      <p:sp>
        <p:nvSpPr>
          <p:cNvPr id="131" name="角丸四角形 130"/>
          <p:cNvSpPr/>
          <p:nvPr/>
        </p:nvSpPr>
        <p:spPr>
          <a:xfrm>
            <a:off x="7091620" y="1840050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2" name="直線コネクタ 131"/>
          <p:cNvCxnSpPr>
            <a:stCxn id="131" idx="0"/>
          </p:cNvCxnSpPr>
          <p:nvPr/>
        </p:nvCxnSpPr>
        <p:spPr>
          <a:xfrm flipV="1">
            <a:off x="7246142" y="1545285"/>
            <a:ext cx="671395" cy="294765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205" y="1287227"/>
            <a:ext cx="929963" cy="492565"/>
          </a:xfrm>
          <a:prstGeom prst="rect">
            <a:avLst/>
          </a:prstGeom>
        </p:spPr>
      </p:pic>
      <p:sp>
        <p:nvSpPr>
          <p:cNvPr id="133" name="角丸四角形 132"/>
          <p:cNvSpPr/>
          <p:nvPr/>
        </p:nvSpPr>
        <p:spPr>
          <a:xfrm>
            <a:off x="7757684" y="1836427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 flipV="1">
            <a:off x="7921109" y="1766251"/>
            <a:ext cx="186225" cy="719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sp>
        <p:nvSpPr>
          <p:cNvPr id="17" name="正方形/長方形 16"/>
          <p:cNvSpPr/>
          <p:nvPr/>
        </p:nvSpPr>
        <p:spPr>
          <a:xfrm>
            <a:off x="4986813" y="2422963"/>
            <a:ext cx="3131508" cy="95626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23" name="曲線コネクタ 22"/>
          <p:cNvCxnSpPr>
            <a:endCxn id="17" idx="0"/>
          </p:cNvCxnSpPr>
          <p:nvPr/>
        </p:nvCxnSpPr>
        <p:spPr>
          <a:xfrm rot="10800000" flipV="1">
            <a:off x="6552567" y="1390477"/>
            <a:ext cx="1343282" cy="1032486"/>
          </a:xfrm>
          <a:prstGeom prst="curvedConnector2">
            <a:avLst/>
          </a:prstGeom>
          <a:ln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36780" y="1761892"/>
            <a:ext cx="1085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①休日ｴﾈﾙｷﾞ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洗出し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96326" y="2480471"/>
            <a:ext cx="106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調査⇒ﾈﾀ出し</a:t>
            </a:r>
          </a:p>
        </p:txBody>
      </p:sp>
      <p:pic>
        <p:nvPicPr>
          <p:cNvPr id="138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7031" y="2814367"/>
            <a:ext cx="324778" cy="568361"/>
          </a:xfrm>
          <a:prstGeom prst="rect">
            <a:avLst/>
          </a:prstGeom>
        </p:spPr>
      </p:pic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908974" y="380919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→配置・使用量把握</a:t>
            </a: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1" y="4097083"/>
            <a:ext cx="1062432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3" y="4097083"/>
            <a:ext cx="1063971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7959195" y="5446113"/>
            <a:ext cx="986556" cy="56644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洗浄機水切り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切粉の吹飛し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↓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ﾊﾟﾙｽｴｱﾌﾞﾛ化</a:t>
            </a:r>
          </a:p>
        </p:txBody>
      </p:sp>
      <p:pic>
        <p:nvPicPr>
          <p:cNvPr id="144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70" y="5269129"/>
            <a:ext cx="1051657" cy="8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6727775" y="3803293"/>
            <a:ext cx="220622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②図面・現場→状況把握・個別計測</a:t>
            </a:r>
          </a:p>
        </p:txBody>
      </p:sp>
      <p:sp>
        <p:nvSpPr>
          <p:cNvPr id="147" name="Rectangle 5"/>
          <p:cNvSpPr>
            <a:spLocks noChangeArrowheads="1"/>
          </p:cNvSpPr>
          <p:nvPr/>
        </p:nvSpPr>
        <p:spPr bwMode="auto">
          <a:xfrm>
            <a:off x="6900443" y="4894061"/>
            <a:ext cx="1869117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インバータ化と自動制御改造</a:t>
            </a:r>
          </a:p>
        </p:txBody>
      </p:sp>
      <p:graphicFrame>
        <p:nvGraphicFramePr>
          <p:cNvPr id="148" name="オブジェクト 147"/>
          <p:cNvGraphicFramePr>
            <a:graphicFrameLocks noChangeAspect="1"/>
          </p:cNvGraphicFramePr>
          <p:nvPr/>
        </p:nvGraphicFramePr>
        <p:xfrm>
          <a:off x="9727167" y="1164534"/>
          <a:ext cx="3787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1" name="ワークシート" r:id="rId17" imgW="6457918" imgH="1209851" progId="Excel.Sheet.12">
                  <p:embed/>
                </p:oleObj>
              </mc:Choice>
              <mc:Fallback>
                <p:oleObj name="ワークシート" r:id="rId17" imgW="6457918" imgH="1209851" progId="Excel.Sheet.12">
                  <p:embed/>
                  <p:pic>
                    <p:nvPicPr>
                      <p:cNvPr id="148" name="オブジェクト 14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7167" y="1164534"/>
                        <a:ext cx="378777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9"/>
          <a:srcRect r="48765"/>
          <a:stretch/>
        </p:blipFill>
        <p:spPr>
          <a:xfrm>
            <a:off x="4850776" y="5432446"/>
            <a:ext cx="1848678" cy="678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6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3" y="4951003"/>
            <a:ext cx="352166" cy="616290"/>
          </a:xfrm>
          <a:prstGeom prst="rect">
            <a:avLst/>
          </a:prstGeom>
        </p:spPr>
      </p:pic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842599" y="517310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③提案～改善リストまとめ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90" name="タイトル 1"/>
          <p:cNvSpPr txBox="1">
            <a:spLocks/>
          </p:cNvSpPr>
          <p:nvPr/>
        </p:nvSpPr>
        <p:spPr>
          <a:xfrm>
            <a:off x="9605054" y="2745759"/>
            <a:ext cx="4032000" cy="11042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ワイパー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ワイズテック</a:t>
            </a:r>
            <a:endParaRPr lang="en-US" altLang="ja-JP" sz="1800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804280" y="616649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情報活用の目的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19972" y="978893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①非稼働ｴﾈﾙｷﾞ炙出し→ﾚﾎﾟｰﾄ報告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06291" y="3475113"/>
            <a:ext cx="4555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診断～改善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立案支援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必要な用途・端末のみの情報共有化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099505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16107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31207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883215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21048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0674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41855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62" idx="0"/>
          </p:cNvCxnSpPr>
          <p:nvPr/>
        </p:nvCxnSpPr>
        <p:spPr>
          <a:xfrm flipV="1">
            <a:off x="2557709" y="3914997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41999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176140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02512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1553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1243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2PC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358187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850713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870894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575702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08682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43149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41855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10120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360161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34795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353956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02082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12"/>
          <a:srcRect r="4174"/>
          <a:stretch/>
        </p:blipFill>
        <p:spPr>
          <a:xfrm>
            <a:off x="4889657" y="1312789"/>
            <a:ext cx="3925357" cy="137772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818" y="2740719"/>
            <a:ext cx="1736135" cy="735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4"/>
          <a:srcRect r="5219"/>
          <a:stretch/>
        </p:blipFill>
        <p:spPr>
          <a:xfrm>
            <a:off x="6684721" y="2736900"/>
            <a:ext cx="2141780" cy="753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668" y="2482008"/>
            <a:ext cx="324778" cy="568361"/>
          </a:xfrm>
          <a:prstGeom prst="rect">
            <a:avLst/>
          </a:prstGeom>
        </p:spPr>
      </p:pic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5803180" y="2701240"/>
            <a:ext cx="2918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生産・照明・空調の系統まで分析→洗出し</a:t>
            </a: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1777" y="3828703"/>
            <a:ext cx="3923237" cy="192176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50" name="タイトル 1"/>
          <p:cNvSpPr txBox="1">
            <a:spLocks/>
          </p:cNvSpPr>
          <p:nvPr/>
        </p:nvSpPr>
        <p:spPr>
          <a:xfrm>
            <a:off x="4891777" y="5719880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現場に沿った個別提案～年計立案の支援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51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0886" y="3808127"/>
            <a:ext cx="324778" cy="568361"/>
          </a:xfrm>
          <a:prstGeom prst="rect">
            <a:avLst/>
          </a:prstGeom>
        </p:spPr>
      </p:pic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363461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95487" y="767872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2" name="タイトル 1">
            <a:extLst>
              <a:ext uri="{FF2B5EF4-FFF2-40B4-BE49-F238E27FC236}">
                <a16:creationId xmlns:a16="http://schemas.microsoft.com/office/drawing/2014/main" id="{765C81A2-43CE-4972-B01D-09183190AF70}"/>
              </a:ext>
            </a:extLst>
          </p:cNvPr>
          <p:cNvSpPr txBox="1">
            <a:spLocks/>
          </p:cNvSpPr>
          <p:nvPr/>
        </p:nvSpPr>
        <p:spPr>
          <a:xfrm>
            <a:off x="2358562" y="6369569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お願い事項：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FW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許可申請 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98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</a:t>
            </a:r>
            <a:r>
              <a:rPr kumimoji="1" lang="ja-JP" altLang="en-US" dirty="0" smtClean="0"/>
              <a:t>）大信精機㈱ 保全計画 事例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1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732121" y="1397438"/>
            <a:ext cx="8247201" cy="425146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1908" t="17547" r="1509" b="11740"/>
          <a:stretch/>
        </p:blipFill>
        <p:spPr>
          <a:xfrm>
            <a:off x="1340240" y="2143845"/>
            <a:ext cx="7630043" cy="3140849"/>
          </a:xfrm>
          <a:prstGeom prst="rect">
            <a:avLst/>
          </a:prstGeom>
          <a:ln>
            <a:solidFill>
              <a:srgbClr val="FF4370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1528" t="17052" r="1426" b="11581"/>
          <a:stretch/>
        </p:blipFill>
        <p:spPr>
          <a:xfrm>
            <a:off x="2854939" y="2577136"/>
            <a:ext cx="6115344" cy="2528390"/>
          </a:xfrm>
          <a:prstGeom prst="rect">
            <a:avLst/>
          </a:prstGeom>
          <a:ln>
            <a:solidFill>
              <a:srgbClr val="3B81E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6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8154988" y="6389688"/>
            <a:ext cx="989012" cy="36036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、会社紹介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Text Box 137"/>
          <p:cNvSpPr txBox="1">
            <a:spLocks noChangeArrowheads="1"/>
          </p:cNvSpPr>
          <p:nvPr/>
        </p:nvSpPr>
        <p:spPr bwMode="auto">
          <a:xfrm>
            <a:off x="18300009" y="673833"/>
            <a:ext cx="558166" cy="262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1/16</a:t>
            </a:r>
          </a:p>
        </p:txBody>
      </p:sp>
      <p:grpSp>
        <p:nvGrpSpPr>
          <p:cNvPr id="13" name="グループ化 2"/>
          <p:cNvGrpSpPr>
            <a:grpSpLocks/>
          </p:cNvGrpSpPr>
          <p:nvPr/>
        </p:nvGrpSpPr>
        <p:grpSpPr bwMode="auto">
          <a:xfrm>
            <a:off x="167054" y="2174946"/>
            <a:ext cx="4205654" cy="1150326"/>
            <a:chOff x="160325" y="5427447"/>
            <a:chExt cx="4556138" cy="1246608"/>
          </a:xfrm>
        </p:grpSpPr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3" t="1880" r="6017" b="16188"/>
            <a:stretch>
              <a:fillRect/>
            </a:stretch>
          </p:blipFill>
          <p:spPr bwMode="auto">
            <a:xfrm>
              <a:off x="227474" y="5432143"/>
              <a:ext cx="1485165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" r="7556" b="19695"/>
            <a:stretch>
              <a:fillRect/>
            </a:stretch>
          </p:blipFill>
          <p:spPr bwMode="auto">
            <a:xfrm>
              <a:off x="3284115" y="5427447"/>
              <a:ext cx="1432348" cy="1246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" t="7359" r="8263" b="9871"/>
            <a:stretch>
              <a:fillRect/>
            </a:stretch>
          </p:blipFill>
          <p:spPr bwMode="auto">
            <a:xfrm>
              <a:off x="1778767" y="5432143"/>
              <a:ext cx="1432348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正方形/長方形 21"/>
            <p:cNvSpPr>
              <a:spLocks noChangeArrowheads="1"/>
            </p:cNvSpPr>
            <p:nvPr/>
          </p:nvSpPr>
          <p:spPr bwMode="auto">
            <a:xfrm>
              <a:off x="160325" y="5845694"/>
              <a:ext cx="1632427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9pPr>
            </a:lstStyle>
            <a:p>
              <a:pPr marL="0" marR="0" lvl="0" indent="0" algn="ctr" defTabSz="8440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資本金 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3,000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万円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</a:p>
          </p:txBody>
        </p:sp>
      </p:grp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65" y="952815"/>
            <a:ext cx="4142643" cy="121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70" y="1147711"/>
            <a:ext cx="2159977" cy="95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89" y="1147711"/>
            <a:ext cx="2154115" cy="95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正方形/長方形 21"/>
          <p:cNvSpPr>
            <a:spLocks noChangeArrowheads="1"/>
          </p:cNvSpPr>
          <p:nvPr/>
        </p:nvSpPr>
        <p:spPr bwMode="auto">
          <a:xfrm>
            <a:off x="4451838" y="855611"/>
            <a:ext cx="901212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運転監視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正方形/長方形 21"/>
          <p:cNvSpPr>
            <a:spLocks noChangeArrowheads="1"/>
          </p:cNvSpPr>
          <p:nvPr/>
        </p:nvSpPr>
        <p:spPr bwMode="auto">
          <a:xfrm>
            <a:off x="6768611" y="851215"/>
            <a:ext cx="857142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92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</a:t>
            </a:r>
            <a:r>
              <a:rPr kumimoji="1" lang="ja-JP" altLang="en-US" sz="1292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2" name="AutoShape 2320"/>
          <p:cNvSpPr>
            <a:spLocks noChangeArrowheads="1"/>
          </p:cNvSpPr>
          <p:nvPr/>
        </p:nvSpPr>
        <p:spPr bwMode="auto">
          <a:xfrm>
            <a:off x="4574931" y="3075669"/>
            <a:ext cx="215411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生産設備の省エネ改善</a:t>
            </a:r>
            <a:endParaRPr kumimoji="1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3" name="AutoShape 2320"/>
          <p:cNvSpPr>
            <a:spLocks noChangeArrowheads="1"/>
          </p:cNvSpPr>
          <p:nvPr/>
        </p:nvSpPr>
        <p:spPr bwMode="auto">
          <a:xfrm>
            <a:off x="6812573" y="3075669"/>
            <a:ext cx="217023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供給設備の省エネシステム開発</a:t>
            </a:r>
          </a:p>
        </p:txBody>
      </p:sp>
      <p:sp>
        <p:nvSpPr>
          <p:cNvPr id="34" name="正方形/長方形 1"/>
          <p:cNvSpPr>
            <a:spLocks noChangeArrowheads="1"/>
          </p:cNvSpPr>
          <p:nvPr/>
        </p:nvSpPr>
        <p:spPr bwMode="auto">
          <a:xfrm>
            <a:off x="4510454" y="2211580"/>
            <a:ext cx="4507523" cy="1121020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6" name="角丸四角形 39"/>
          <p:cNvSpPr>
            <a:spLocks noChangeArrowheads="1"/>
          </p:cNvSpPr>
          <p:nvPr/>
        </p:nvSpPr>
        <p:spPr bwMode="auto">
          <a:xfrm>
            <a:off x="109904" y="768177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正方形/長方形 30"/>
          <p:cNvSpPr>
            <a:spLocks noChangeArrowheads="1"/>
          </p:cNvSpPr>
          <p:nvPr/>
        </p:nvSpPr>
        <p:spPr bwMode="auto">
          <a:xfrm>
            <a:off x="205154" y="645449"/>
            <a:ext cx="3607842" cy="28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4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株式会社デンソーファシリティーズ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2" name="正方形/長方形 21"/>
          <p:cNvSpPr>
            <a:spLocks noChangeArrowheads="1"/>
          </p:cNvSpPr>
          <p:nvPr/>
        </p:nvSpPr>
        <p:spPr bwMode="auto">
          <a:xfrm>
            <a:off x="4703885" y="622592"/>
            <a:ext cx="427892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0" r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事業分野　</a:t>
            </a:r>
            <a:r>
              <a:rPr kumimoji="1" lang="ja-JP" altLang="en-US" sz="129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エネルギー供給設備の運転・保全・建設・省エネＩＴ</a:t>
            </a:r>
            <a:endParaRPr kumimoji="1" lang="en-US" altLang="ja-JP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6" name="Rectangle 56"/>
          <p:cNvSpPr>
            <a:spLocks noChangeArrowheads="1"/>
          </p:cNvSpPr>
          <p:nvPr/>
        </p:nvSpPr>
        <p:spPr bwMode="auto">
          <a:xfrm>
            <a:off x="4574931" y="2138901"/>
            <a:ext cx="2159977" cy="22083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>
            <a:outerShdw dist="50800" sx="1000" sy="1000" algn="ctr" rotWithShape="0">
              <a:srgbClr val="000000">
                <a:lumMod val="50000"/>
                <a:lumOff val="50000"/>
              </a:srgbClr>
            </a:outerShdw>
          </a:effectLst>
        </p:spPr>
        <p:txBody>
          <a:bodyPr wrap="square" lIns="0" tIns="0" rIns="0" bIns="0">
            <a:no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省エネＩＴソリューション事業</a:t>
            </a:r>
            <a:endParaRPr kumimoji="1" lang="ja-JP" altLang="en-US" sz="1292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26" name="Picture 69" descr="https://www.densofacilities.co.jp/images/business/energy-saving/energy_saving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03" y="2406476"/>
            <a:ext cx="1186962" cy="7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58" y="2383030"/>
            <a:ext cx="971550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3" descr="https://www.densofacilities.co.jp/images/business/energy-saving/energy_saving_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5" y="2383030"/>
            <a:ext cx="1116623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7" descr="https://www.densofacilities.co.jp/images/business/energy-saving/energy_saving_6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08" y="2383030"/>
            <a:ext cx="1055077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角丸四角形 39"/>
          <p:cNvSpPr>
            <a:spLocks noChangeArrowheads="1"/>
          </p:cNvSpPr>
          <p:nvPr/>
        </p:nvSpPr>
        <p:spPr bwMode="auto">
          <a:xfrm>
            <a:off x="101112" y="3579515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正方形/長方形 30"/>
          <p:cNvSpPr>
            <a:spLocks noChangeArrowheads="1"/>
          </p:cNvSpPr>
          <p:nvPr/>
        </p:nvSpPr>
        <p:spPr bwMode="auto">
          <a:xfrm>
            <a:off x="241843" y="3456787"/>
            <a:ext cx="4268611" cy="28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46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取巻く環境の変化 － 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変革への貢献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50" name="グループ化 149"/>
          <p:cNvGrpSpPr/>
          <p:nvPr/>
        </p:nvGrpSpPr>
        <p:grpSpPr>
          <a:xfrm>
            <a:off x="9435780" y="824230"/>
            <a:ext cx="3885861" cy="4534365"/>
            <a:chOff x="326100" y="1729150"/>
            <a:chExt cx="3885861" cy="4534365"/>
          </a:xfrm>
        </p:grpSpPr>
        <p:grpSp>
          <p:nvGrpSpPr>
            <p:cNvPr id="151" name="グループ化 150"/>
            <p:cNvGrpSpPr/>
            <p:nvPr/>
          </p:nvGrpSpPr>
          <p:grpSpPr>
            <a:xfrm>
              <a:off x="326100" y="1767250"/>
              <a:ext cx="3885861" cy="4496265"/>
              <a:chOff x="4923006" y="1117127"/>
              <a:chExt cx="4057181" cy="4191388"/>
            </a:xfrm>
          </p:grpSpPr>
          <p:pic>
            <p:nvPicPr>
              <p:cNvPr id="153" name="図 15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gray">
              <a:xfrm>
                <a:off x="7980964" y="1269519"/>
                <a:ext cx="999223" cy="483967"/>
              </a:xfrm>
              <a:prstGeom prst="rect">
                <a:avLst/>
              </a:prstGeom>
            </p:spPr>
          </p:pic>
          <p:grpSp>
            <p:nvGrpSpPr>
              <p:cNvPr id="154" name="グループ化 153"/>
              <p:cNvGrpSpPr/>
              <p:nvPr/>
            </p:nvGrpSpPr>
            <p:grpSpPr bwMode="gray">
              <a:xfrm>
                <a:off x="5502771" y="4857804"/>
                <a:ext cx="853647" cy="435371"/>
                <a:chOff x="2431444" y="1412776"/>
                <a:chExt cx="505427" cy="262076"/>
              </a:xfrm>
            </p:grpSpPr>
            <p:sp>
              <p:nvSpPr>
                <p:cNvPr id="184" name="正方形/長方形 183"/>
                <p:cNvSpPr/>
                <p:nvPr/>
              </p:nvSpPr>
              <p:spPr bwMode="gray">
                <a:xfrm>
                  <a:off x="2467481" y="1510201"/>
                  <a:ext cx="469390" cy="117984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5" name="台形 184"/>
                <p:cNvSpPr/>
                <p:nvPr/>
              </p:nvSpPr>
              <p:spPr bwMode="gray">
                <a:xfrm>
                  <a:off x="2566205" y="1412776"/>
                  <a:ext cx="277246" cy="96251"/>
                </a:xfrm>
                <a:prstGeom prst="trapezoid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6" name="円/楕円 39"/>
                <p:cNvSpPr/>
                <p:nvPr/>
              </p:nvSpPr>
              <p:spPr bwMode="gray">
                <a:xfrm>
                  <a:off x="2527029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7" name="円/楕円 40"/>
                <p:cNvSpPr/>
                <p:nvPr/>
              </p:nvSpPr>
              <p:spPr bwMode="gray">
                <a:xfrm>
                  <a:off x="2771490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8" name="台形 187"/>
                <p:cNvSpPr/>
                <p:nvPr/>
              </p:nvSpPr>
              <p:spPr bwMode="gray">
                <a:xfrm>
                  <a:off x="2597591" y="1433993"/>
                  <a:ext cx="215725" cy="57534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cxnSp>
              <p:nvCxnSpPr>
                <p:cNvPr id="189" name="直線コネクタ 188"/>
                <p:cNvCxnSpPr>
                  <a:stCxn id="184" idx="2"/>
                  <a:endCxn id="184" idx="0"/>
                </p:cNvCxnSpPr>
                <p:nvPr/>
              </p:nvCxnSpPr>
              <p:spPr bwMode="gray">
                <a:xfrm flipV="1">
                  <a:off x="2702176" y="1510201"/>
                  <a:ext cx="0" cy="1179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189"/>
                <p:cNvCxnSpPr/>
                <p:nvPr/>
              </p:nvCxnSpPr>
              <p:spPr bwMode="gray">
                <a:xfrm flipH="1" flipV="1">
                  <a:off x="2844012" y="1510201"/>
                  <a:ext cx="0" cy="5926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190"/>
                <p:cNvCxnSpPr/>
                <p:nvPr/>
              </p:nvCxnSpPr>
              <p:spPr bwMode="gray">
                <a:xfrm flipV="1">
                  <a:off x="2565826" y="1511518"/>
                  <a:ext cx="0" cy="9041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正方形/長方形 191"/>
                <p:cNvSpPr/>
                <p:nvPr/>
              </p:nvSpPr>
              <p:spPr bwMode="gray">
                <a:xfrm>
                  <a:off x="2579453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3" name="正方形/長方形 192"/>
                <p:cNvSpPr/>
                <p:nvPr/>
              </p:nvSpPr>
              <p:spPr bwMode="gray">
                <a:xfrm>
                  <a:off x="2718452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4" name="円/楕円 47"/>
                <p:cNvSpPr/>
                <p:nvPr/>
              </p:nvSpPr>
              <p:spPr bwMode="gray">
                <a:xfrm>
                  <a:off x="2543685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5" name="円/楕円 48"/>
                <p:cNvSpPr/>
                <p:nvPr/>
              </p:nvSpPr>
              <p:spPr bwMode="gray">
                <a:xfrm>
                  <a:off x="2788222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6" name="正方形/長方形 195"/>
                <p:cNvSpPr/>
                <p:nvPr/>
              </p:nvSpPr>
              <p:spPr bwMode="gray">
                <a:xfrm>
                  <a:off x="2431444" y="1611313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</p:grpSp>
          <p:sp>
            <p:nvSpPr>
              <p:cNvPr id="155" name="テキスト ボックス 154"/>
              <p:cNvSpPr txBox="1"/>
              <p:nvPr/>
            </p:nvSpPr>
            <p:spPr bwMode="gray">
              <a:xfrm>
                <a:off x="4923006" y="2764885"/>
                <a:ext cx="2683238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新</a:t>
                </a:r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Mobility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システム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56" name="角丸四角形 155"/>
              <p:cNvSpPr/>
              <p:nvPr/>
            </p:nvSpPr>
            <p:spPr bwMode="gray">
              <a:xfrm>
                <a:off x="5200450" y="4300817"/>
                <a:ext cx="2005011" cy="1007698"/>
              </a:xfrm>
              <a:prstGeom prst="roundRect">
                <a:avLst>
                  <a:gd name="adj" fmla="val 33251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57" name="角丸四角形 156"/>
              <p:cNvSpPr/>
              <p:nvPr/>
            </p:nvSpPr>
            <p:spPr bwMode="gray">
              <a:xfrm>
                <a:off x="5097871" y="2474095"/>
                <a:ext cx="2337522" cy="2824423"/>
              </a:xfrm>
              <a:prstGeom prst="roundRect">
                <a:avLst>
                  <a:gd name="adj" fmla="val 19954"/>
                </a:avLst>
              </a:prstGeom>
              <a:noFill/>
              <a:ln w="19050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58" name="グループ化 157"/>
              <p:cNvGrpSpPr/>
              <p:nvPr/>
            </p:nvGrpSpPr>
            <p:grpSpPr bwMode="gray">
              <a:xfrm>
                <a:off x="5534888" y="3380875"/>
                <a:ext cx="1015252" cy="546234"/>
                <a:chOff x="5182430" y="1220157"/>
                <a:chExt cx="741333" cy="261333"/>
              </a:xfrm>
            </p:grpSpPr>
            <p:cxnSp>
              <p:nvCxnSpPr>
                <p:cNvPr id="181" name="直線コネクタ 180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線コネクタ 181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線コネクタ 182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角丸四角形 158"/>
              <p:cNvSpPr/>
              <p:nvPr/>
            </p:nvSpPr>
            <p:spPr bwMode="gray">
              <a:xfrm>
                <a:off x="4997585" y="1868619"/>
                <a:ext cx="3171275" cy="3439896"/>
              </a:xfrm>
              <a:prstGeom prst="roundRect">
                <a:avLst>
                  <a:gd name="adj" fmla="val 19396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60" name="角丸四角形 159"/>
              <p:cNvSpPr/>
              <p:nvPr/>
            </p:nvSpPr>
            <p:spPr bwMode="gray">
              <a:xfrm>
                <a:off x="4926707" y="1251285"/>
                <a:ext cx="3965773" cy="4057229"/>
              </a:xfrm>
              <a:prstGeom prst="roundRect">
                <a:avLst>
                  <a:gd name="adj" fmla="val 16215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61" name="グループ化 160"/>
              <p:cNvGrpSpPr/>
              <p:nvPr/>
            </p:nvGrpSpPr>
            <p:grpSpPr bwMode="gray">
              <a:xfrm>
                <a:off x="7466180" y="2349293"/>
                <a:ext cx="628879" cy="522250"/>
                <a:chOff x="7645272" y="2390775"/>
                <a:chExt cx="1199319" cy="942975"/>
              </a:xfrm>
            </p:grpSpPr>
            <p:sp>
              <p:nvSpPr>
                <p:cNvPr id="176" name="Freeform 551"/>
                <p:cNvSpPr>
                  <a:spLocks/>
                </p:cNvSpPr>
                <p:nvPr/>
              </p:nvSpPr>
              <p:spPr bwMode="gray">
                <a:xfrm>
                  <a:off x="7645272" y="2673335"/>
                  <a:ext cx="1199319" cy="660415"/>
                </a:xfrm>
                <a:custGeom>
                  <a:avLst/>
                  <a:gdLst>
                    <a:gd name="T0" fmla="*/ 0 w 544"/>
                    <a:gd name="T1" fmla="*/ 0 h 272"/>
                    <a:gd name="T2" fmla="*/ 0 w 544"/>
                    <a:gd name="T3" fmla="*/ 272 h 272"/>
                    <a:gd name="T4" fmla="*/ 544 w 544"/>
                    <a:gd name="T5" fmla="*/ 272 h 272"/>
                    <a:gd name="T6" fmla="*/ 544 w 544"/>
                    <a:gd name="T7" fmla="*/ 0 h 2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4"/>
                    <a:gd name="T13" fmla="*/ 0 h 272"/>
                    <a:gd name="T14" fmla="*/ 544 w 544"/>
                    <a:gd name="T15" fmla="*/ 272 h 2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4" h="272">
                      <a:moveTo>
                        <a:pt x="0" y="0"/>
                      </a:moveTo>
                      <a:lnTo>
                        <a:pt x="0" y="272"/>
                      </a:lnTo>
                      <a:lnTo>
                        <a:pt x="544" y="272"/>
                      </a:lnTo>
                      <a:lnTo>
                        <a:pt x="544" y="0"/>
                      </a:lnTo>
                    </a:path>
                  </a:pathLst>
                </a:custGeom>
                <a:solidFill>
                  <a:schemeClr val="bg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wrap="none"/>
                <a:lstStyle/>
                <a:p>
                  <a:endParaRPr lang="ja-JP" altLang="en-US" sz="1400" b="1">
                    <a:solidFill>
                      <a:schemeClr val="bg2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grpSp>
              <p:nvGrpSpPr>
                <p:cNvPr id="177" name="グループ化 176"/>
                <p:cNvGrpSpPr/>
                <p:nvPr/>
              </p:nvGrpSpPr>
              <p:grpSpPr bwMode="gray">
                <a:xfrm>
                  <a:off x="7645272" y="2390775"/>
                  <a:ext cx="1199319" cy="279690"/>
                  <a:chOff x="7645272" y="2538389"/>
                  <a:chExt cx="1199319" cy="132075"/>
                </a:xfrm>
              </p:grpSpPr>
              <p:sp>
                <p:nvSpPr>
                  <p:cNvPr id="178" name="Freeform 548"/>
                  <p:cNvSpPr>
                    <a:spLocks/>
                  </p:cNvSpPr>
                  <p:nvPr/>
                </p:nvSpPr>
                <p:spPr bwMode="gray">
                  <a:xfrm>
                    <a:off x="7645272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179" name="Freeform 549"/>
                  <p:cNvSpPr>
                    <a:spLocks/>
                  </p:cNvSpPr>
                  <p:nvPr/>
                </p:nvSpPr>
                <p:spPr bwMode="gray">
                  <a:xfrm>
                    <a:off x="8046515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180" name="Freeform 550"/>
                  <p:cNvSpPr>
                    <a:spLocks/>
                  </p:cNvSpPr>
                  <p:nvPr/>
                </p:nvSpPr>
                <p:spPr bwMode="gray">
                  <a:xfrm>
                    <a:off x="8445553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</p:grpSp>
          </p:grpSp>
          <p:sp>
            <p:nvSpPr>
              <p:cNvPr id="162" name="テキスト ボックス 161"/>
              <p:cNvSpPr txBox="1"/>
              <p:nvPr/>
            </p:nvSpPr>
            <p:spPr bwMode="gray">
              <a:xfrm>
                <a:off x="7944363" y="1727258"/>
                <a:ext cx="1001194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新事業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63" name="テキスト ボックス 162"/>
              <p:cNvSpPr txBox="1"/>
              <p:nvPr/>
            </p:nvSpPr>
            <p:spPr bwMode="gray">
              <a:xfrm>
                <a:off x="5008801" y="3147414"/>
                <a:ext cx="2427165" cy="286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400" dirty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ADAS</a:t>
                </a:r>
                <a:r>
                  <a:rPr lang="ja-JP" altLang="en-US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　</a:t>
                </a:r>
                <a:r>
                  <a:rPr lang="en-US" altLang="ja-JP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EV</a:t>
                </a:r>
                <a:r>
                  <a:rPr lang="ja-JP" altLang="en-US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  </a:t>
                </a:r>
                <a:r>
                  <a:rPr lang="en-US" altLang="ja-JP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Connected</a:t>
                </a:r>
              </a:p>
            </p:txBody>
          </p:sp>
          <p:sp>
            <p:nvSpPr>
              <p:cNvPr id="164" name="テキスト ボックス 163"/>
              <p:cNvSpPr txBox="1"/>
              <p:nvPr/>
            </p:nvSpPr>
            <p:spPr bwMode="gray">
              <a:xfrm>
                <a:off x="5364900" y="4420300"/>
                <a:ext cx="1692423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In-Car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部品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65" name="フリーフォーム 164"/>
              <p:cNvSpPr/>
              <p:nvPr/>
            </p:nvSpPr>
            <p:spPr bwMode="gray">
              <a:xfrm>
                <a:off x="7944200" y="2426743"/>
                <a:ext cx="628891" cy="990954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66" name="グループ化 165"/>
              <p:cNvGrpSpPr/>
              <p:nvPr/>
            </p:nvGrpSpPr>
            <p:grpSpPr bwMode="gray">
              <a:xfrm>
                <a:off x="5654191" y="3917482"/>
                <a:ext cx="741333" cy="497673"/>
                <a:chOff x="5182430" y="1220157"/>
                <a:chExt cx="741333" cy="261333"/>
              </a:xfrm>
            </p:grpSpPr>
            <p:cxnSp>
              <p:nvCxnSpPr>
                <p:cNvPr id="173" name="直線コネクタ 172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線コネクタ 173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線コネクタ 174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" name="フリーフォーム 166"/>
              <p:cNvSpPr/>
              <p:nvPr/>
            </p:nvSpPr>
            <p:spPr bwMode="gray">
              <a:xfrm>
                <a:off x="7281575" y="2913466"/>
                <a:ext cx="490474" cy="504231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68" name="テキスト ボックス 167"/>
              <p:cNvSpPr txBox="1"/>
              <p:nvPr/>
            </p:nvSpPr>
            <p:spPr bwMode="gray">
              <a:xfrm>
                <a:off x="6470717" y="4163180"/>
                <a:ext cx="1469489" cy="22952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1600" b="1" dirty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地</a:t>
                </a:r>
                <a:r>
                  <a:rPr lang="ja-JP" altLang="en-US" sz="1600" b="1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場メーカ拡販</a:t>
                </a:r>
                <a:endParaRPr lang="en-US" altLang="ja-JP" sz="1600" b="1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69" name="テキスト ボックス 168"/>
              <p:cNvSpPr txBox="1"/>
              <p:nvPr/>
            </p:nvSpPr>
            <p:spPr bwMode="gray">
              <a:xfrm>
                <a:off x="7495892" y="2479316"/>
                <a:ext cx="581101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FA</a:t>
                </a:r>
              </a:p>
            </p:txBody>
          </p:sp>
          <p:sp>
            <p:nvSpPr>
              <p:cNvPr id="170" name="テキスト ボックス 169"/>
              <p:cNvSpPr txBox="1"/>
              <p:nvPr/>
            </p:nvSpPr>
            <p:spPr bwMode="gray">
              <a:xfrm>
                <a:off x="6701943" y="1716031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産業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71" name="テキスト ボックス 170"/>
              <p:cNvSpPr txBox="1"/>
              <p:nvPr/>
            </p:nvSpPr>
            <p:spPr bwMode="gray">
              <a:xfrm>
                <a:off x="7417867" y="1117127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社会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72" name="テキスト ボックス 171"/>
              <p:cNvSpPr txBox="1"/>
              <p:nvPr/>
            </p:nvSpPr>
            <p:spPr bwMode="gray">
              <a:xfrm>
                <a:off x="5565410" y="2302325"/>
                <a:ext cx="1347310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自動車業界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</p:grpSp>
        <p:sp>
          <p:nvSpPr>
            <p:cNvPr id="152" name="テキスト ボックス 151"/>
            <p:cNvSpPr txBox="1"/>
            <p:nvPr/>
          </p:nvSpPr>
          <p:spPr>
            <a:xfrm>
              <a:off x="357456" y="1729150"/>
              <a:ext cx="22621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u="sng" dirty="0" smtClean="0">
                  <a:solidFill>
                    <a:srgbClr val="0000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未経験域へ積極進出</a:t>
              </a:r>
              <a:endParaRPr lang="en-US" altLang="ja-JP" b="1" u="sng" dirty="0" smtClean="0">
                <a:solidFill>
                  <a:srgbClr val="0000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5" name="図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438" y="3857413"/>
            <a:ext cx="1894868" cy="2185491"/>
          </a:xfrm>
          <a:prstGeom prst="rect">
            <a:avLst/>
          </a:prstGeom>
        </p:spPr>
      </p:pic>
      <p:sp>
        <p:nvSpPr>
          <p:cNvPr id="197" name="タイトル 1"/>
          <p:cNvSpPr txBox="1">
            <a:spLocks/>
          </p:cNvSpPr>
          <p:nvPr/>
        </p:nvSpPr>
        <p:spPr>
          <a:xfrm>
            <a:off x="275396" y="4008982"/>
            <a:ext cx="285973" cy="1999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eaVert" wrap="square" lIns="0" tIns="36000" rIns="0" bIns="0" rtlCol="0" anchor="ctr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5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ＤＮＧ</a:t>
            </a:r>
            <a:r>
              <a:rPr lang="ja-JP" altLang="en-US" sz="15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経営戦略</a:t>
            </a:r>
            <a:endParaRPr kumimoji="1" lang="en-US" altLang="ja-JP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8" name="正方形/長方形 30"/>
          <p:cNvSpPr>
            <a:spLocks noChangeArrowheads="1"/>
          </p:cNvSpPr>
          <p:nvPr/>
        </p:nvSpPr>
        <p:spPr bwMode="auto">
          <a:xfrm>
            <a:off x="3195400" y="2249316"/>
            <a:ext cx="1069202" cy="4103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有専門資格者 延べ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1,500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9" name="正方形/長方形 30"/>
          <p:cNvSpPr>
            <a:spLocks noChangeArrowheads="1"/>
          </p:cNvSpPr>
          <p:nvPr/>
        </p:nvSpPr>
        <p:spPr bwMode="auto">
          <a:xfrm>
            <a:off x="298554" y="2243021"/>
            <a:ext cx="1242328" cy="502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no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事業所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東海</a:t>
            </a:r>
            <a:r>
              <a:rPr lang="en-US" altLang="ja-JP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県下 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拠点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0" name="正方形/長方形 30"/>
          <p:cNvSpPr>
            <a:spLocks noChangeArrowheads="1"/>
          </p:cNvSpPr>
          <p:nvPr/>
        </p:nvSpPr>
        <p:spPr bwMode="auto">
          <a:xfrm>
            <a:off x="1732016" y="2240176"/>
            <a:ext cx="1242328" cy="502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no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監視体制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 algn="ctr" defTabSz="844083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24</a:t>
            </a:r>
            <a:r>
              <a:rPr lang="en-US" altLang="ja-JP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14"/>
          <a:srcRect l="6587" t="25201" r="56021" b="25119"/>
          <a:stretch/>
        </p:blipFill>
        <p:spPr>
          <a:xfrm>
            <a:off x="13946848" y="1685879"/>
            <a:ext cx="4865077" cy="363415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607927" y="5501765"/>
            <a:ext cx="3518477" cy="26277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defRPr/>
            </a:pPr>
            <a:r>
              <a:rPr lang="ja-JP" altLang="en-US" sz="1200" b="1" dirty="0">
                <a:solidFill>
                  <a:prstClr val="white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デンソーグループ競争力・ブランド力向上への貢献</a:t>
            </a:r>
          </a:p>
        </p:txBody>
      </p:sp>
      <p:grpSp>
        <p:nvGrpSpPr>
          <p:cNvPr id="9" name="グループ化 8"/>
          <p:cNvGrpSpPr/>
          <p:nvPr/>
        </p:nvGrpSpPr>
        <p:grpSpPr>
          <a:xfrm>
            <a:off x="3218947" y="3997075"/>
            <a:ext cx="3170284" cy="2034551"/>
            <a:chOff x="3255479" y="3862569"/>
            <a:chExt cx="3513132" cy="2254576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15"/>
            <a:srcRect t="8716"/>
            <a:stretch/>
          </p:blipFill>
          <p:spPr>
            <a:xfrm>
              <a:off x="3260949" y="4126523"/>
              <a:ext cx="3507661" cy="1990622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55479" y="3862569"/>
              <a:ext cx="3513132" cy="329213"/>
            </a:xfrm>
            <a:prstGeom prst="rect">
              <a:avLst/>
            </a:prstGeom>
          </p:spPr>
        </p:pic>
      </p:grpSp>
      <p:sp>
        <p:nvSpPr>
          <p:cNvPr id="202" name="タイトル 1"/>
          <p:cNvSpPr txBox="1">
            <a:spLocks/>
          </p:cNvSpPr>
          <p:nvPr/>
        </p:nvSpPr>
        <p:spPr>
          <a:xfrm>
            <a:off x="2881328" y="4003697"/>
            <a:ext cx="285973" cy="19816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eaVert" wrap="square" lIns="0" tIns="0" rIns="0" bIns="0" rtlCol="0" anchor="ctr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ファシリティーズ方針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2532610" y="4824113"/>
            <a:ext cx="255420" cy="313535"/>
          </a:xfrm>
          <a:prstGeom prst="rightArrow">
            <a:avLst>
              <a:gd name="adj1" fmla="val 59721"/>
              <a:gd name="adj2" fmla="val 50000"/>
            </a:avLst>
          </a:prstGeom>
          <a:solidFill>
            <a:srgbClr val="3B81E0"/>
          </a:solidFill>
          <a:ln>
            <a:solidFill>
              <a:srgbClr val="3B81E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/>
        </p:nvGrpSpPr>
        <p:grpSpPr>
          <a:xfrm>
            <a:off x="10205164" y="5883278"/>
            <a:ext cx="3449591" cy="1746387"/>
            <a:chOff x="9501579" y="6148827"/>
            <a:chExt cx="3449591" cy="1746387"/>
          </a:xfrm>
        </p:grpSpPr>
        <p:sp>
          <p:nvSpPr>
            <p:cNvPr id="211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539" y="6500649"/>
              <a:ext cx="1526738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1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＜</a:t>
              </a:r>
              <a:r>
                <a:rPr lang="ja-JP" altLang="en-US" sz="11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個社</a:t>
              </a:r>
              <a:r>
                <a:rPr lang="ja-JP" altLang="en-US" sz="11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課題</a:t>
              </a:r>
              <a:r>
                <a:rPr lang="ja-JP" altLang="en-US" sz="11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＞　</a:t>
              </a:r>
              <a:endParaRPr lang="en-US" altLang="ja-JP" sz="10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12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1579" y="6174334"/>
              <a:ext cx="65388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0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個</a:t>
              </a:r>
              <a:r>
                <a:rPr lang="ja-JP" altLang="en-US" sz="10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社</a:t>
              </a:r>
              <a:endParaRPr lang="en-US" altLang="ja-JP" sz="10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0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レベル感</a:t>
              </a:r>
              <a:endParaRPr lang="en-US" altLang="ja-JP" sz="8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213" name="グループ化 212"/>
            <p:cNvGrpSpPr/>
            <p:nvPr/>
          </p:nvGrpSpPr>
          <p:grpSpPr>
            <a:xfrm>
              <a:off x="11456328" y="6641906"/>
              <a:ext cx="1326436" cy="1030671"/>
              <a:chOff x="2094631" y="5110420"/>
              <a:chExt cx="1326436" cy="1030671"/>
            </a:xfrm>
          </p:grpSpPr>
          <p:sp>
            <p:nvSpPr>
              <p:cNvPr id="231" name="Rectangle 11">
                <a:extLst>
                  <a:ext uri="{FF2B5EF4-FFF2-40B4-BE49-F238E27FC236}">
                    <a16:creationId xmlns:a16="http://schemas.microsoft.com/office/drawing/2014/main" id="{A3860ADB-48FA-4F7E-AC78-9CDB7C400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631" y="5471501"/>
                <a:ext cx="973092" cy="397616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ffectLst/>
            </p:spPr>
            <p:txBody>
              <a:bodyPr wrap="square" lIns="0" tIns="36000" rIns="0" bIns="0" anchor="ctr" anchorCtr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lnSpc>
                    <a:spcPts val="800"/>
                  </a:lnSpc>
                  <a:spcBef>
                    <a:spcPct val="0"/>
                  </a:spcBef>
                  <a:buNone/>
                  <a:defRPr/>
                </a:pPr>
                <a:r>
                  <a:rPr lang="ja-JP" altLang="en-US" sz="12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ＰＬＡＮＥＴ</a:t>
                </a:r>
                <a:endParaRPr lang="en-US" altLang="ja-JP" sz="12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grpSp>
            <p:nvGrpSpPr>
              <p:cNvPr id="232" name="グループ化 231"/>
              <p:cNvGrpSpPr/>
              <p:nvPr/>
            </p:nvGrpSpPr>
            <p:grpSpPr>
              <a:xfrm>
                <a:off x="2094631" y="5110422"/>
                <a:ext cx="1326436" cy="1030669"/>
                <a:chOff x="2094631" y="5110422"/>
                <a:chExt cx="1326436" cy="1030669"/>
              </a:xfrm>
            </p:grpSpPr>
            <p:sp>
              <p:nvSpPr>
                <p:cNvPr id="234" name="Rectangle 11">
                  <a:extLst>
                    <a:ext uri="{FF2B5EF4-FFF2-40B4-BE49-F238E27FC236}">
                      <a16:creationId xmlns:a16="http://schemas.microsoft.com/office/drawing/2014/main" id="{A3860ADB-48FA-4F7E-AC78-9CDB7C400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4631" y="5869116"/>
                  <a:ext cx="1326436" cy="27197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txBody>
                <a:bodyPr wrap="square" lIns="0" tIns="108000" rIns="0" bIns="36000" anchor="ctr" anchorCtr="0">
                  <a:noAutofit/>
                </a:bodyPr>
                <a:lstStyle>
                  <a:lvl1pPr defTabSz="1279525" eaLnBrk="0" hangingPunct="0">
                    <a:spcBef>
                      <a:spcPct val="20000"/>
                    </a:spcBef>
                    <a:buChar char="•"/>
                    <a:defRPr kumimoji="1" sz="45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defTabSz="1279525" eaLnBrk="0" hangingPunct="0">
                    <a:spcBef>
                      <a:spcPct val="20000"/>
                    </a:spcBef>
                    <a:buChar char="–"/>
                    <a:defRPr kumimoji="1" sz="39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defTabSz="1279525" eaLnBrk="0" hangingPunct="0">
                    <a:spcBef>
                      <a:spcPct val="20000"/>
                    </a:spcBef>
                    <a:buChar char="•"/>
                    <a:defRPr kumimoji="1" sz="3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defTabSz="1279525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defTabSz="1279525" eaLnBrk="0" hangingPunct="0">
                    <a:spcBef>
                      <a:spcPct val="20000"/>
                    </a:spcBef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lnSpc>
                      <a:spcPts val="7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en-US" altLang="ja-JP" sz="13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rPr>
                    <a:t>DECS</a:t>
                  </a:r>
                </a:p>
              </p:txBody>
            </p:sp>
            <p:sp>
              <p:nvSpPr>
                <p:cNvPr id="235" name="Rectangle 11">
                  <a:extLst>
                    <a:ext uri="{FF2B5EF4-FFF2-40B4-BE49-F238E27FC236}">
                      <a16:creationId xmlns:a16="http://schemas.microsoft.com/office/drawing/2014/main" id="{A3860ADB-48FA-4F7E-AC78-9CDB7C400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7371" y="5110422"/>
                  <a:ext cx="363695" cy="76526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txBody>
                <a:bodyPr vert="eaVert" wrap="square" lIns="0" tIns="36000" rIns="72000" bIns="0" anchor="ctr" anchorCtr="0">
                  <a:noAutofit/>
                </a:bodyPr>
                <a:lstStyle>
                  <a:lvl1pPr defTabSz="1279525" eaLnBrk="0" hangingPunct="0">
                    <a:spcBef>
                      <a:spcPct val="20000"/>
                    </a:spcBef>
                    <a:buChar char="•"/>
                    <a:defRPr kumimoji="1" sz="45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defTabSz="1279525" eaLnBrk="0" hangingPunct="0">
                    <a:spcBef>
                      <a:spcPct val="20000"/>
                    </a:spcBef>
                    <a:buChar char="–"/>
                    <a:defRPr kumimoji="1" sz="39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defTabSz="1279525" eaLnBrk="0" hangingPunct="0">
                    <a:spcBef>
                      <a:spcPct val="20000"/>
                    </a:spcBef>
                    <a:buChar char="•"/>
                    <a:defRPr kumimoji="1" sz="3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defTabSz="1279525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defTabSz="1279525" eaLnBrk="0" hangingPunct="0">
                    <a:spcBef>
                      <a:spcPct val="20000"/>
                    </a:spcBef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lnSpc>
                      <a:spcPts val="7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ja-JP" altLang="en-US" sz="14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rPr>
                    <a:t>ＩｏＴ</a:t>
                  </a:r>
                  <a:endParaRPr lang="en-US" altLang="ja-JP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sp>
            <p:nvSpPr>
              <p:cNvPr id="233" name="Rectangle 11">
                <a:extLst>
                  <a:ext uri="{FF2B5EF4-FFF2-40B4-BE49-F238E27FC236}">
                    <a16:creationId xmlns:a16="http://schemas.microsoft.com/office/drawing/2014/main" id="{A3860ADB-48FA-4F7E-AC78-9CDB7C400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631" y="5110420"/>
                <a:ext cx="961800" cy="365507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ffectLst/>
            </p:spPr>
            <p:txBody>
              <a:bodyPr wrap="square" lIns="0" tIns="36000" rIns="0" bIns="0" anchor="ctr" anchorCtr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lnSpc>
                    <a:spcPts val="800"/>
                  </a:lnSpc>
                  <a:spcBef>
                    <a:spcPct val="0"/>
                  </a:spcBef>
                  <a:buNone/>
                  <a:defRPr/>
                </a:pPr>
                <a:r>
                  <a:rPr lang="ja-JP" altLang="en-US" sz="12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ＥＭＳ</a:t>
                </a:r>
                <a:endParaRPr lang="en-US" altLang="ja-JP" sz="12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15" name="グループ化 214"/>
            <p:cNvGrpSpPr/>
            <p:nvPr/>
          </p:nvGrpSpPr>
          <p:grpSpPr>
            <a:xfrm>
              <a:off x="9827581" y="6535157"/>
              <a:ext cx="2976093" cy="1339260"/>
              <a:chOff x="334475" y="4877145"/>
              <a:chExt cx="2976093" cy="1339260"/>
            </a:xfrm>
          </p:grpSpPr>
          <p:sp>
            <p:nvSpPr>
              <p:cNvPr id="224" name="Rectangle 11">
                <a:extLst>
                  <a:ext uri="{FF2B5EF4-FFF2-40B4-BE49-F238E27FC236}">
                    <a16:creationId xmlns:a16="http://schemas.microsoft.com/office/drawing/2014/main" id="{09E5ABB3-FC0C-4843-8C47-66DF36A52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75" y="5919234"/>
                <a:ext cx="1542118" cy="28955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36000" rIns="0" bIns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ja-JP" altLang="en-US" sz="1400" dirty="0">
                    <a:solidFill>
                      <a:prstClr val="black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法・契約遵守</a:t>
                </a:r>
                <a:endParaRPr lang="en-US" altLang="ja-JP" sz="14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25" name="Rectangle 11">
                <a:extLst>
                  <a:ext uri="{FF2B5EF4-FFF2-40B4-BE49-F238E27FC236}">
                    <a16:creationId xmlns:a16="http://schemas.microsoft.com/office/drawing/2014/main" id="{09E5ABB3-FC0C-4843-8C47-66DF36A52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75" y="5627624"/>
                <a:ext cx="1542118" cy="28955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36000" rIns="0" bIns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ja-JP" altLang="en-US" sz="1400" dirty="0">
                    <a:solidFill>
                      <a:prstClr val="black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供給信頼性</a:t>
                </a:r>
                <a:endParaRPr lang="en-US" altLang="ja-JP" sz="14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09E5ABB3-FC0C-4843-8C47-66DF36A52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75" y="5343111"/>
                <a:ext cx="1542118" cy="28955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36000" rIns="0" bIns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ja-JP" altLang="en-US" sz="1400" dirty="0">
                    <a:solidFill>
                      <a:prstClr val="black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保全管理</a:t>
                </a:r>
                <a:endParaRPr lang="en-US" altLang="ja-JP" sz="14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27" name="Rectangle 11">
                <a:extLst>
                  <a:ext uri="{FF2B5EF4-FFF2-40B4-BE49-F238E27FC236}">
                    <a16:creationId xmlns:a16="http://schemas.microsoft.com/office/drawing/2014/main" id="{09E5ABB3-FC0C-4843-8C47-66DF36A52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15" y="5057018"/>
                <a:ext cx="1542118" cy="28955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36000" rIns="0" bIns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ja-JP" altLang="en-US" sz="1400" dirty="0">
                    <a:solidFill>
                      <a:prstClr val="black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省人・省エネ</a:t>
                </a:r>
                <a:endParaRPr lang="en-US" altLang="ja-JP" sz="14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grpSp>
            <p:nvGrpSpPr>
              <p:cNvPr id="228" name="グループ化 227"/>
              <p:cNvGrpSpPr/>
              <p:nvPr/>
            </p:nvGrpSpPr>
            <p:grpSpPr>
              <a:xfrm>
                <a:off x="334475" y="4877145"/>
                <a:ext cx="2976093" cy="1339260"/>
                <a:chOff x="399265" y="4868870"/>
                <a:chExt cx="2859531" cy="1339260"/>
              </a:xfrm>
            </p:grpSpPr>
            <p:cxnSp>
              <p:nvCxnSpPr>
                <p:cNvPr id="229" name="直線矢印コネクタ 228"/>
                <p:cNvCxnSpPr/>
                <p:nvPr/>
              </p:nvCxnSpPr>
              <p:spPr>
                <a:xfrm flipV="1">
                  <a:off x="399265" y="4868870"/>
                  <a:ext cx="0" cy="133164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w="lg" len="lg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線矢印コネクタ 229"/>
                <p:cNvCxnSpPr/>
                <p:nvPr/>
              </p:nvCxnSpPr>
              <p:spPr>
                <a:xfrm flipV="1">
                  <a:off x="399265" y="6183984"/>
                  <a:ext cx="2859531" cy="24146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6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23864" y="6411609"/>
              <a:ext cx="1120889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1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＜ﾌｧｼﾘﾃｨｰｽﾞ＞</a:t>
              </a:r>
              <a:r>
                <a:rPr lang="ja-JP" altLang="en-US" sz="11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　</a:t>
              </a:r>
              <a:endParaRPr lang="en-US" altLang="ja-JP" sz="10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11456328" y="6639372"/>
              <a:ext cx="1326435" cy="1158845"/>
            </a:xfrm>
            <a:prstGeom prst="rect">
              <a:avLst/>
            </a:prstGeom>
            <a:noFill/>
            <a:ln w="25400">
              <a:solidFill>
                <a:srgbClr val="DC00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000">
                <a:solidFill>
                  <a:prstClr val="white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18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5240" y="7652927"/>
              <a:ext cx="1356360" cy="242287"/>
            </a:xfrm>
            <a:prstGeom prst="roundRect">
              <a:avLst>
                <a:gd name="adj" fmla="val 10377"/>
              </a:avLst>
            </a:prstGeom>
            <a:solidFill>
              <a:srgbClr val="DC0032"/>
            </a:solidFill>
            <a:ln>
              <a:noFill/>
            </a:ln>
            <a:effectLst/>
            <a:extLst/>
          </p:spPr>
          <p:txBody>
            <a:bodyPr wrap="square" lIns="0" tIns="0" rIns="0" bIns="0">
              <a:no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情報基盤</a:t>
              </a:r>
              <a:endParaRPr lang="en-US" altLang="ja-JP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19" name="左右矢印 218"/>
            <p:cNvSpPr/>
            <p:nvPr/>
          </p:nvSpPr>
          <p:spPr>
            <a:xfrm>
              <a:off x="10985521" y="6996399"/>
              <a:ext cx="604799" cy="557298"/>
            </a:xfrm>
            <a:prstGeom prst="leftRightArrow">
              <a:avLst>
                <a:gd name="adj1" fmla="val 61044"/>
                <a:gd name="adj2" fmla="val 32909"/>
              </a:avLst>
            </a:prstGeom>
            <a:solidFill>
              <a:srgbClr val="0000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ja-JP" altLang="en-US" sz="1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活動</a:t>
              </a:r>
              <a:endParaRPr lang="en-US" altLang="ja-JP" sz="1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ja-JP" altLang="en-US" sz="1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lang="ja-JP" altLang="en-US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21" name="右矢印 220"/>
            <p:cNvSpPr/>
            <p:nvPr/>
          </p:nvSpPr>
          <p:spPr>
            <a:xfrm rot="5400000" flipV="1">
              <a:off x="10428681" y="6169357"/>
              <a:ext cx="268773" cy="484848"/>
            </a:xfrm>
            <a:prstGeom prst="rightArrow">
              <a:avLst>
                <a:gd name="adj1" fmla="val 55240"/>
                <a:gd name="adj2" fmla="val 50000"/>
              </a:avLst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1000" dirty="0">
                <a:solidFill>
                  <a:prstClr val="white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10429012" y="6148827"/>
              <a:ext cx="2205995" cy="222412"/>
            </a:xfrm>
            <a:prstGeom prst="rect">
              <a:avLst/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ja-JP" altLang="en-US" sz="1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専門ソリューション</a:t>
              </a:r>
              <a:endParaRPr lang="ja-JP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12366373" y="6353058"/>
              <a:ext cx="268634" cy="283551"/>
            </a:xfrm>
            <a:prstGeom prst="rect">
              <a:avLst/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1050" dirty="0">
                <a:solidFill>
                  <a:prstClr val="white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39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6179" y="6855184"/>
              <a:ext cx="75939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(</a:t>
              </a:r>
              <a:r>
                <a:rPr lang="ja-JP" altLang="en-US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エネルギー管理</a:t>
              </a: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)</a:t>
              </a:r>
              <a:r>
                <a:rPr lang="ja-JP" altLang="en-US" sz="6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　</a:t>
              </a:r>
              <a:endParaRPr lang="en-US" altLang="ja-JP" sz="4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40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000" y="7241964"/>
              <a:ext cx="75939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(</a:t>
              </a:r>
              <a:r>
                <a:rPr lang="ja-JP" altLang="en-US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保全計画・管理</a:t>
              </a: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)</a:t>
              </a:r>
              <a:r>
                <a:rPr lang="ja-JP" altLang="en-US" sz="6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　</a:t>
              </a:r>
              <a:endParaRPr lang="en-US" altLang="ja-JP" sz="4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41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1774" y="7363740"/>
              <a:ext cx="75939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(</a:t>
              </a:r>
              <a:r>
                <a:rPr lang="ja-JP" altLang="en-US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監視制御</a:t>
              </a: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)</a:t>
              </a:r>
              <a:r>
                <a:rPr lang="ja-JP" altLang="en-US" sz="6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　</a:t>
              </a:r>
              <a:endParaRPr lang="en-US" altLang="ja-JP" sz="4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242" name="図 2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2676" y="4020100"/>
            <a:ext cx="2629482" cy="1658648"/>
          </a:xfrm>
          <a:prstGeom prst="rect">
            <a:avLst/>
          </a:prstGeom>
        </p:spPr>
      </p:pic>
      <p:sp>
        <p:nvSpPr>
          <p:cNvPr id="243" name="タイトル 1"/>
          <p:cNvSpPr txBox="1">
            <a:spLocks/>
          </p:cNvSpPr>
          <p:nvPr/>
        </p:nvSpPr>
        <p:spPr>
          <a:xfrm>
            <a:off x="6644055" y="5626906"/>
            <a:ext cx="2322492" cy="276379"/>
          </a:xfrm>
          <a:prstGeom prst="roundRect">
            <a:avLst>
              <a:gd name="adj" fmla="val 179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施設ﾌﾟﾗｯﾄﾌｫｰﾑ構想の確立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5" name="Rectangle 11">
            <a:extLst>
              <a:ext uri="{FF2B5EF4-FFF2-40B4-BE49-F238E27FC236}">
                <a16:creationId xmlns:a16="http://schemas.microsoft.com/office/drawing/2014/main" id="{09E5ABB3-FC0C-4843-8C47-66DF36A5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201" y="3721412"/>
            <a:ext cx="15388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>
            <a:sp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＜支援の流れ＞</a:t>
            </a:r>
            <a:r>
              <a:rPr lang="ja-JP" altLang="en-US" sz="14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endParaRPr lang="en-US" altLang="ja-JP" sz="1100" dirty="0">
              <a:solidFill>
                <a:prstClr val="black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46" name="Rectangle 11">
            <a:extLst>
              <a:ext uri="{FF2B5EF4-FFF2-40B4-BE49-F238E27FC236}">
                <a16:creationId xmlns:a16="http://schemas.microsoft.com/office/drawing/2014/main" id="{09E5ABB3-FC0C-4843-8C47-66DF36A5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428" y="5912306"/>
            <a:ext cx="235930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>
            <a:sp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ja-JP" sz="110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*</a:t>
            </a:r>
            <a:r>
              <a:rPr lang="ja-JP" altLang="en-US" sz="110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施設プラットフォーム ⇒ </a:t>
            </a:r>
            <a:r>
              <a:rPr lang="en-US" altLang="ja-JP" sz="1100" dirty="0" err="1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FaaS</a:t>
            </a:r>
            <a:r>
              <a:rPr lang="ja-JP" altLang="en-US" sz="11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endParaRPr lang="en-US" altLang="ja-JP" sz="1000" dirty="0">
              <a:solidFill>
                <a:prstClr val="black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3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正方形/長方形 108"/>
          <p:cNvSpPr/>
          <p:nvPr/>
        </p:nvSpPr>
        <p:spPr>
          <a:xfrm>
            <a:off x="-4827379" y="5305000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116" name="直線コネクタ 115"/>
          <p:cNvCxnSpPr/>
          <p:nvPr/>
        </p:nvCxnSpPr>
        <p:spPr>
          <a:xfrm flipH="1">
            <a:off x="-4720324" y="9066604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9673061" y="689860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・関係会社への貢献への仕組み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4814608" y="5301144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 施設分野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の支援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-4623276" y="773699"/>
            <a:ext cx="3584631" cy="3558213"/>
          </a:xfrm>
          <a:prstGeom prst="rect">
            <a:avLst/>
          </a:prstGeom>
        </p:spPr>
      </p:pic>
      <p:sp>
        <p:nvSpPr>
          <p:cNvPr id="41" name="楕円 40"/>
          <p:cNvSpPr/>
          <p:nvPr/>
        </p:nvSpPr>
        <p:spPr>
          <a:xfrm>
            <a:off x="-2913645" y="3102642"/>
            <a:ext cx="354119" cy="344488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ALL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kumimoji="1" lang="en-US" altLang="ja-JP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-3634662" y="1406649"/>
            <a:ext cx="177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会社・仕入先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7609" y="2983296"/>
            <a:ext cx="556601" cy="463834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1191" y="2383236"/>
            <a:ext cx="556601" cy="463834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8858" y="2383236"/>
            <a:ext cx="556601" cy="463834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4207" y="3055130"/>
            <a:ext cx="556601" cy="463834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7159" y="3540944"/>
            <a:ext cx="556601" cy="463834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630" y="3553279"/>
            <a:ext cx="556601" cy="463834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-4357031" y="1570288"/>
            <a:ext cx="894394" cy="17586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　定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-2023586" y="1542028"/>
            <a:ext cx="894394" cy="17586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-4540494" y="1786066"/>
            <a:ext cx="1205169" cy="4762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最新</a:t>
            </a:r>
            <a:r>
              <a: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IT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技術を活用した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ビッグデータ分析により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潜在ニーズに応え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繋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がりを増やしていく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-1769939" y="3702533"/>
            <a:ext cx="575769" cy="4304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エムテック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ユニティ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-2001673" y="3480496"/>
            <a:ext cx="894394" cy="1758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-4210764" y="3680330"/>
            <a:ext cx="434430" cy="51515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-4520124" y="3480495"/>
            <a:ext cx="894394" cy="1758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-2196721" y="1760594"/>
            <a:ext cx="1158076" cy="4819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日常のお困りごとに対して、</a:t>
            </a: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DN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培った経験を基にした価値を折り込んでサービスを提供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-3357732" y="1819337"/>
            <a:ext cx="1186951" cy="5638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運転・保全・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建設・緑化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ソリューション提供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9782955" y="1314614"/>
            <a:ext cx="4012879" cy="3983305"/>
          </a:xfrm>
          <a:prstGeom prst="rect">
            <a:avLst/>
          </a:prstGeom>
        </p:spPr>
      </p:pic>
      <p:sp>
        <p:nvSpPr>
          <p:cNvPr id="61" name="楕円 60"/>
          <p:cNvSpPr/>
          <p:nvPr/>
        </p:nvSpPr>
        <p:spPr>
          <a:xfrm>
            <a:off x="11566018" y="3813084"/>
            <a:ext cx="673858" cy="613941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</a:t>
            </a:r>
            <a:r>
              <a:rPr lang="ja-JP" altLang="en-US" sz="1400" b="1" kern="0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盤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1083513" y="2039143"/>
            <a:ext cx="161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endParaRPr kumimoji="1" lang="ja-JP" alt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159" y="3764395"/>
            <a:ext cx="556601" cy="463834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577" y="3164335"/>
            <a:ext cx="556601" cy="463834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910" y="3164335"/>
            <a:ext cx="556601" cy="463834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561" y="3836229"/>
            <a:ext cx="556601" cy="463834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609" y="4322043"/>
            <a:ext cx="556601" cy="463834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138" y="4334378"/>
            <a:ext cx="556601" cy="463834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10097893" y="2110984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安定供給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12658959" y="2093425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2792501" y="4595831"/>
            <a:ext cx="1108553" cy="7947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</a:t>
            </a:r>
            <a:r>
              <a:rPr lang="en-US" altLang="ja-JP" sz="10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機能分社会社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12746294" y="4261595"/>
            <a:ext cx="1083572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9735284" y="4586578"/>
            <a:ext cx="1253082" cy="9916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9840092" y="4261991"/>
            <a:ext cx="983700" cy="2919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4452045" y="8825409"/>
            <a:ext cx="1649811" cy="27186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ニーズに応じた範囲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4321341" y="9328738"/>
            <a:ext cx="3242261" cy="639812"/>
            <a:chOff x="907636" y="4935743"/>
            <a:chExt cx="3242261" cy="639812"/>
          </a:xfrm>
        </p:grpSpPr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5269088"/>
              <a:ext cx="3242261" cy="306467"/>
            </a:xfrm>
            <a:prstGeom prst="roundRect">
              <a:avLst>
                <a:gd name="adj" fmla="val 17145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</a:t>
              </a: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で培った現場力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4939328"/>
              <a:ext cx="1908953" cy="306467"/>
            </a:xfrm>
            <a:prstGeom prst="roundRect">
              <a:avLst>
                <a:gd name="adj" fmla="val 20253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技術力・改善力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2852679" y="4935743"/>
              <a:ext cx="1297218" cy="306467"/>
            </a:xfrm>
            <a:prstGeom prst="roundRect">
              <a:avLst>
                <a:gd name="adj" fmla="val 17862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専門人材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-4333462" y="5878954"/>
            <a:ext cx="3242260" cy="2674869"/>
            <a:chOff x="1074946" y="1368921"/>
            <a:chExt cx="3242260" cy="267486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074946" y="2288027"/>
              <a:ext cx="3242260" cy="1755763"/>
              <a:chOff x="1053005" y="1852579"/>
              <a:chExt cx="3242260" cy="1755763"/>
            </a:xfrm>
          </p:grpSpPr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053005" y="2752924"/>
                <a:ext cx="3242260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lvl="0" algn="ctr">
                  <a:defRPr/>
                </a:pP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D【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実行</a:t>
                </a:r>
                <a:r>
                  <a:rPr lang="en-US" altLang="ja-JP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】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建設・移転・更新・修繕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401150" y="1852579"/>
                <a:ext cx="2532186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lvl="0" algn="ctr">
                  <a:defRPr/>
                </a:pP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P/C【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計画</a:t>
                </a: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/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確認</a:t>
                </a: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】</a:t>
                </a:r>
                <a:endParaRPr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lvl="0" algn="ctr"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保全・</a:t>
                </a:r>
                <a:r>
                  <a:rPr lang="ja-JP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建設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・省エネ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1766017" y="1368921"/>
              <a:ext cx="1795775" cy="742668"/>
            </a:xfrm>
            <a:prstGeom prst="trapezoid">
              <a:avLst>
                <a:gd name="adj" fmla="val 5375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144000" rtlCol="0" anchor="ctr" anchorCtr="1">
              <a:noAutofit/>
            </a:bodyPr>
            <a:lstStyle/>
            <a:p>
              <a:pPr lvl="0" algn="ctr">
                <a:defRPr/>
              </a:pPr>
              <a:r>
                <a:rPr lang="en-US" altLang="ja-JP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A【</a:t>
              </a: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戦略</a:t>
              </a:r>
              <a:r>
                <a:rPr lang="en-US" altLang="ja-JP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】</a:t>
              </a:r>
            </a:p>
            <a:p>
              <a:pPr lvl="0" algn="ctr">
                <a:defRPr/>
              </a:pP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工場</a:t>
              </a:r>
              <a:r>
                <a:rPr lang="ja-JP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運営</a:t>
              </a:r>
              <a:endParaRPr lang="en-US" altLang="ja-JP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-4465033" y="9069460"/>
            <a:ext cx="3571610" cy="1043202"/>
          </a:xfrm>
          <a:prstGeom prst="roundRect">
            <a:avLst>
              <a:gd name="adj" fmla="val 7783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flipV="1">
            <a:off x="-2947824" y="8521906"/>
            <a:ext cx="457200" cy="544698"/>
          </a:xfrm>
          <a:prstGeom prst="downArrow">
            <a:avLst/>
          </a:prstGeom>
          <a:gradFill>
            <a:gsLst>
              <a:gs pos="0">
                <a:srgbClr val="DC0032"/>
              </a:gs>
              <a:gs pos="19000">
                <a:srgbClr val="DC0032"/>
              </a:gs>
              <a:gs pos="50000">
                <a:srgbClr val="FFFF99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2189042" y="5999815"/>
            <a:ext cx="1628892" cy="666734"/>
          </a:xfrm>
          <a:prstGeom prst="wedgeEllipseCallout">
            <a:avLst>
              <a:gd name="adj1" fmla="val -46828"/>
              <a:gd name="adj2" fmla="val 92392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信頼性</a:t>
            </a:r>
            <a:r>
              <a:rPr lang="ja-JP" altLang="en-US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向上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コスト適正化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上下矢印 9"/>
          <p:cNvSpPr/>
          <p:nvPr/>
        </p:nvSpPr>
        <p:spPr>
          <a:xfrm>
            <a:off x="-2830960" y="6504105"/>
            <a:ext cx="252785" cy="397380"/>
          </a:xfrm>
          <a:prstGeom prst="upDownArrow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1986483" y="7289600"/>
            <a:ext cx="1453046" cy="730745"/>
          </a:xfrm>
          <a:prstGeom prst="wedgeEllipseCallout">
            <a:avLst>
              <a:gd name="adj1" fmla="val -49740"/>
              <a:gd name="adj2" fmla="val 53684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現場状況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適切な方策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-4567205" y="6987392"/>
            <a:ext cx="0" cy="2082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-4708203" y="6940668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/>
          <p:nvPr/>
        </p:nvCxnSpPr>
        <p:spPr>
          <a:xfrm flipH="1">
            <a:off x="-4465033" y="7771777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-4418140" y="7835993"/>
            <a:ext cx="0" cy="123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3544493" y="9071153"/>
            <a:ext cx="1675459" cy="24634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9708866" y="711326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lang="en-US" altLang="ja-JP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r>
              <a:rPr lang="en-US" altLang="ja-JP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施設分野</a:t>
            </a:r>
            <a:r>
              <a:rPr lang="en-US" altLang="ja-JP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11369417" y="2422939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不足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59344" y="1211311"/>
            <a:ext cx="119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東海</a:t>
            </a:r>
            <a:r>
              <a:rPr lang="ja-JP" altLang="en-US" sz="16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地区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32008" y="5058231"/>
            <a:ext cx="2175596" cy="4514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プラットフォーム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en-US" altLang="ja-JP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964913" y="2682424"/>
            <a:ext cx="1875835" cy="5283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個々の課題に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最適ソリューション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288733" y="3571868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設備・稼働データ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533470" y="3618478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保守・点検データ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550142" y="3312461"/>
            <a:ext cx="632580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分析・</a:t>
            </a: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403939" y="4588575"/>
            <a:ext cx="944710" cy="4006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業務の効率化</a:t>
            </a:r>
            <a:endParaRPr lang="en-US" altLang="ja-JP" sz="9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高品質化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2614246" y="8824420"/>
            <a:ext cx="2056973" cy="3103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専門ソリューションを提供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65077" y="5623877"/>
            <a:ext cx="867772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ja-JP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Our Value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価値</a:t>
            </a:r>
            <a:r>
              <a:rPr lang="en-US" altLang="ja-JP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 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</a:t>
            </a:r>
            <a:r>
              <a:rPr lang="ja-JP" altLang="en-US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工場管理の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強化によるエネルギー供給の安定・安価化</a:t>
            </a:r>
            <a:endParaRPr lang="ja-JP" altLang="en-US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3" y="1204218"/>
            <a:ext cx="2244054" cy="909752"/>
          </a:xfrm>
          <a:prstGeom prst="rect">
            <a:avLst/>
          </a:prstGeom>
        </p:spPr>
      </p:pic>
      <p:sp>
        <p:nvSpPr>
          <p:cNvPr id="82" name="テキスト ボックス 81"/>
          <p:cNvSpPr txBox="1"/>
          <p:nvPr/>
        </p:nvSpPr>
        <p:spPr>
          <a:xfrm>
            <a:off x="490773" y="2059597"/>
            <a:ext cx="2244054" cy="2718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r>
              <a:rPr lang="en-US" altLang="ja-JP" sz="1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工場・施設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7244" y="3229406"/>
            <a:ext cx="13011150" cy="73152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46" y="6663663"/>
            <a:ext cx="13011150" cy="7315200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-922256" y="819942"/>
            <a:ext cx="727200" cy="750346"/>
            <a:chOff x="1746250" y="2450054"/>
            <a:chExt cx="727200" cy="750346"/>
          </a:xfrm>
        </p:grpSpPr>
        <p:pic>
          <p:nvPicPr>
            <p:cNvPr id="9220" name="Picture 4" descr="中央監視システム（インフォリーノBA）｜きんでん - 総合設備エンジニアリング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2450054"/>
              <a:ext cx="714486" cy="6231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テキスト ボックス 89"/>
            <p:cNvSpPr txBox="1"/>
            <p:nvPr/>
          </p:nvSpPr>
          <p:spPr>
            <a:xfrm>
              <a:off x="1746250" y="3072554"/>
              <a:ext cx="727200" cy="1278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9198918" y="4644085"/>
            <a:ext cx="1527870" cy="2502622"/>
            <a:chOff x="3816444" y="1946515"/>
            <a:chExt cx="1527870" cy="2502622"/>
          </a:xfrm>
        </p:grpSpPr>
        <p:sp>
          <p:nvSpPr>
            <p:cNvPr id="84" name="テキスト ボックス 83"/>
            <p:cNvSpPr txBox="1"/>
            <p:nvPr/>
          </p:nvSpPr>
          <p:spPr>
            <a:xfrm>
              <a:off x="3900032" y="3352140"/>
              <a:ext cx="827661" cy="736971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3600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デンソー</a:t>
              </a:r>
              <a:endPara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ファシリティーズ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3832902" y="1946515"/>
              <a:ext cx="1511412" cy="1411145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144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FaaS</a:t>
              </a:r>
              <a:endPara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3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3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施設プ</a:t>
              </a:r>
              <a:r>
                <a:rPr kumimoji="1" lang="ja-JP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ラット</a:t>
              </a:r>
              <a:endParaRPr kumimoji="1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フォーム</a:t>
              </a:r>
              <a:r>
                <a:rPr kumimoji="1" lang="en-US" altLang="ja-JP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  <a:endPara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4704174" y="3596751"/>
              <a:ext cx="553457" cy="496991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協力</a:t>
              </a:r>
              <a:endPara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9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会社</a:t>
              </a:r>
              <a:endPara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8" name="テキスト ボックス 87"/>
            <p:cNvSpPr txBox="1"/>
            <p:nvPr/>
          </p:nvSpPr>
          <p:spPr>
            <a:xfrm>
              <a:off x="4447805" y="3996312"/>
              <a:ext cx="447812" cy="424375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ｱﾗｲｱﾝｽ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8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先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3816444" y="3163333"/>
              <a:ext cx="1516988" cy="1285804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txBody>
            <a:bodyPr wrap="square" lIns="0" tIns="10800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4795" y="2932967"/>
              <a:ext cx="554410" cy="631664"/>
            </a:xfrm>
            <a:prstGeom prst="rect">
              <a:avLst/>
            </a:prstGeom>
          </p:spPr>
        </p:pic>
        <p:cxnSp>
          <p:nvCxnSpPr>
            <p:cNvPr id="30" name="直線コネクタ 29"/>
            <p:cNvCxnSpPr>
              <a:stCxn id="83" idx="6"/>
              <a:endCxn id="89" idx="6"/>
            </p:cNvCxnSpPr>
            <p:nvPr/>
          </p:nvCxnSpPr>
          <p:spPr>
            <a:xfrm flipH="1">
              <a:off x="5333432" y="2652088"/>
              <a:ext cx="10882" cy="1154147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/>
            <p:cNvCxnSpPr>
              <a:stCxn id="83" idx="2"/>
              <a:endCxn id="89" idx="2"/>
            </p:cNvCxnSpPr>
            <p:nvPr/>
          </p:nvCxnSpPr>
          <p:spPr>
            <a:xfrm flipH="1">
              <a:off x="3816444" y="2652088"/>
              <a:ext cx="16458" cy="1154147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63433" y="3752636"/>
            <a:ext cx="1542422" cy="251786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1735" y="1506365"/>
            <a:ext cx="747424" cy="810409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2651" y="1618422"/>
            <a:ext cx="2010900" cy="1828708"/>
          </a:xfrm>
          <a:prstGeom prst="rect">
            <a:avLst/>
          </a:prstGeom>
        </p:spPr>
      </p:pic>
      <p:grpSp>
        <p:nvGrpSpPr>
          <p:cNvPr id="50" name="グループ化 49"/>
          <p:cNvGrpSpPr/>
          <p:nvPr/>
        </p:nvGrpSpPr>
        <p:grpSpPr>
          <a:xfrm>
            <a:off x="7190506" y="3384983"/>
            <a:ext cx="1496114" cy="1970374"/>
            <a:chOff x="2992745" y="948064"/>
            <a:chExt cx="1496114" cy="1970374"/>
          </a:xfrm>
        </p:grpSpPr>
        <p:sp>
          <p:nvSpPr>
            <p:cNvPr id="36" name="曲折矢印 35"/>
            <p:cNvSpPr/>
            <p:nvPr/>
          </p:nvSpPr>
          <p:spPr>
            <a:xfrm flipH="1">
              <a:off x="2992745" y="1762125"/>
              <a:ext cx="724308" cy="1156313"/>
            </a:xfrm>
            <a:prstGeom prst="bentArrow">
              <a:avLst>
                <a:gd name="adj1" fmla="val 20144"/>
                <a:gd name="adj2" fmla="val 24191"/>
                <a:gd name="adj3" fmla="val 49952"/>
                <a:gd name="adj4" fmla="val 4375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曲折矢印 125"/>
            <p:cNvSpPr/>
            <p:nvPr/>
          </p:nvSpPr>
          <p:spPr>
            <a:xfrm flipH="1">
              <a:off x="3024389" y="948064"/>
              <a:ext cx="1464470" cy="1970373"/>
            </a:xfrm>
            <a:prstGeom prst="bentArrow">
              <a:avLst>
                <a:gd name="adj1" fmla="val 12785"/>
                <a:gd name="adj2" fmla="val 11452"/>
                <a:gd name="adj3" fmla="val 23266"/>
                <a:gd name="adj4" fmla="val 47219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曲折矢印 126"/>
            <p:cNvSpPr/>
            <p:nvPr/>
          </p:nvSpPr>
          <p:spPr>
            <a:xfrm flipH="1">
              <a:off x="3001579" y="1354046"/>
              <a:ext cx="1082777" cy="1564392"/>
            </a:xfrm>
            <a:prstGeom prst="bentArrow">
              <a:avLst>
                <a:gd name="adj1" fmla="val 14386"/>
                <a:gd name="adj2" fmla="val 15731"/>
                <a:gd name="adj3" fmla="val 32508"/>
                <a:gd name="adj4" fmla="val 4375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9" name="テキスト ボックス 128"/>
          <p:cNvSpPr txBox="1"/>
          <p:nvPr/>
        </p:nvSpPr>
        <p:spPr>
          <a:xfrm>
            <a:off x="804253" y="3888639"/>
            <a:ext cx="827661" cy="736971"/>
          </a:xfrm>
          <a:prstGeom prst="ellipse">
            <a:avLst/>
          </a:prstGeom>
          <a:solidFill>
            <a:srgbClr val="FFFF99"/>
          </a:solidFill>
          <a:ln>
            <a:solidFill>
              <a:schemeClr val="accent1"/>
            </a:solidFill>
            <a:prstDash val="sysDash"/>
          </a:ln>
        </p:spPr>
        <p:txBody>
          <a:bodyPr wrap="square" lIns="0" tIns="36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ファシリティーズ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737123" y="2483014"/>
            <a:ext cx="1511412" cy="141114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1"/>
            </a:solidFill>
            <a:prstDash val="sysDash"/>
          </a:ln>
        </p:spPr>
        <p:txBody>
          <a:bodyPr wrap="square" lIns="0" tIns="0" rIns="0" bIns="144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3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3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施設プ</a:t>
            </a: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ラット</a:t>
            </a:r>
            <a:endParaRPr kumimoji="1" lang="en-US" altLang="ja-JP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フォーム</a:t>
            </a:r>
            <a:r>
              <a:rPr kumimoji="1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1608395" y="4133250"/>
            <a:ext cx="553457" cy="496991"/>
          </a:xfrm>
          <a:prstGeom prst="ellipse">
            <a:avLst/>
          </a:prstGeom>
          <a:solidFill>
            <a:srgbClr val="FFFF99"/>
          </a:solidFill>
          <a:ln>
            <a:solidFill>
              <a:schemeClr val="accent1"/>
            </a:solidFill>
            <a:prstDash val="sys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協力</a:t>
            </a:r>
            <a:endParaRPr kumimoji="1" lang="en-US" altLang="ja-JP" sz="9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</a:t>
            </a:r>
            <a:endParaRPr kumimoji="1" lang="ja-JP" alt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781679" y="1977208"/>
            <a:ext cx="320168" cy="29931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olid"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428415" y="2621767"/>
            <a:ext cx="1516988" cy="1285804"/>
          </a:xfrm>
          <a:prstGeom prst="ellipse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lIns="0" tIns="108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34" name="図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16" y="3469466"/>
            <a:ext cx="554410" cy="631664"/>
          </a:xfrm>
          <a:prstGeom prst="rect">
            <a:avLst/>
          </a:prstGeom>
        </p:spPr>
      </p:pic>
      <p:cxnSp>
        <p:nvCxnSpPr>
          <p:cNvPr id="135" name="直線コネクタ 134"/>
          <p:cNvCxnSpPr>
            <a:stCxn id="130" idx="6"/>
            <a:endCxn id="133" idx="6"/>
          </p:cNvCxnSpPr>
          <p:nvPr/>
        </p:nvCxnSpPr>
        <p:spPr>
          <a:xfrm flipH="1">
            <a:off x="1945403" y="3188587"/>
            <a:ext cx="303132" cy="7608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>
            <a:stCxn id="130" idx="2"/>
            <a:endCxn id="133" idx="2"/>
          </p:cNvCxnSpPr>
          <p:nvPr/>
        </p:nvCxnSpPr>
        <p:spPr>
          <a:xfrm flipH="1">
            <a:off x="428415" y="3188587"/>
            <a:ext cx="308708" cy="7608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136"/>
          <p:cNvSpPr txBox="1"/>
          <p:nvPr/>
        </p:nvSpPr>
        <p:spPr>
          <a:xfrm>
            <a:off x="2781679" y="1590218"/>
            <a:ext cx="320168" cy="29931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olid"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2781679" y="1219419"/>
            <a:ext cx="320168" cy="29931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olid"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58" b="8422"/>
          <a:stretch/>
        </p:blipFill>
        <p:spPr>
          <a:xfrm rot="18885335">
            <a:off x="3591024" y="1106613"/>
            <a:ext cx="753752" cy="2329043"/>
          </a:xfrm>
          <a:prstGeom prst="rect">
            <a:avLst/>
          </a:prstGeom>
        </p:spPr>
      </p:pic>
      <p:grpSp>
        <p:nvGrpSpPr>
          <p:cNvPr id="118" name="グループ化 117"/>
          <p:cNvGrpSpPr/>
          <p:nvPr/>
        </p:nvGrpSpPr>
        <p:grpSpPr>
          <a:xfrm>
            <a:off x="3230647" y="3048752"/>
            <a:ext cx="1527870" cy="2502622"/>
            <a:chOff x="3816444" y="1946515"/>
            <a:chExt cx="1527870" cy="2502622"/>
          </a:xfrm>
        </p:grpSpPr>
        <p:sp>
          <p:nvSpPr>
            <p:cNvPr id="128" name="テキスト ボックス 127"/>
            <p:cNvSpPr txBox="1"/>
            <p:nvPr/>
          </p:nvSpPr>
          <p:spPr>
            <a:xfrm>
              <a:off x="3900032" y="3352140"/>
              <a:ext cx="827661" cy="736971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3600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デンソー</a:t>
              </a:r>
              <a:endPara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ファシリティーズ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9" name="テキスト ボックス 138"/>
            <p:cNvSpPr txBox="1"/>
            <p:nvPr/>
          </p:nvSpPr>
          <p:spPr>
            <a:xfrm>
              <a:off x="3832902" y="1946515"/>
              <a:ext cx="1511412" cy="1411145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144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FaaS</a:t>
              </a:r>
              <a:endPara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3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3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施設プ</a:t>
              </a:r>
              <a:r>
                <a:rPr kumimoji="1" lang="ja-JP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ラット</a:t>
              </a:r>
              <a:endParaRPr kumimoji="1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フォーム</a:t>
              </a:r>
              <a:r>
                <a:rPr kumimoji="1" lang="en-US" altLang="ja-JP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  <a:endPara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40" name="テキスト ボックス 139"/>
            <p:cNvSpPr txBox="1"/>
            <p:nvPr/>
          </p:nvSpPr>
          <p:spPr>
            <a:xfrm>
              <a:off x="4704174" y="3596751"/>
              <a:ext cx="553457" cy="496991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協力</a:t>
              </a:r>
              <a:endPara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9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会社</a:t>
              </a:r>
              <a:endPara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41" name="テキスト ボックス 140"/>
            <p:cNvSpPr txBox="1"/>
            <p:nvPr/>
          </p:nvSpPr>
          <p:spPr>
            <a:xfrm>
              <a:off x="4447805" y="3996312"/>
              <a:ext cx="447812" cy="424375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ｱﾗｲｱﾝｽ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8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先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42" name="テキスト ボックス 141"/>
            <p:cNvSpPr txBox="1"/>
            <p:nvPr/>
          </p:nvSpPr>
          <p:spPr>
            <a:xfrm>
              <a:off x="3816444" y="3163333"/>
              <a:ext cx="1516988" cy="1285804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txBody>
            <a:bodyPr wrap="square" lIns="0" tIns="10800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144" name="直線コネクタ 143"/>
            <p:cNvCxnSpPr>
              <a:stCxn id="139" idx="6"/>
              <a:endCxn id="142" idx="6"/>
            </p:cNvCxnSpPr>
            <p:nvPr/>
          </p:nvCxnSpPr>
          <p:spPr>
            <a:xfrm flipH="1">
              <a:off x="5333432" y="2652088"/>
              <a:ext cx="10882" cy="1154147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コネクタ 144"/>
            <p:cNvCxnSpPr>
              <a:stCxn id="139" idx="2"/>
              <a:endCxn id="142" idx="2"/>
            </p:cNvCxnSpPr>
            <p:nvPr/>
          </p:nvCxnSpPr>
          <p:spPr>
            <a:xfrm flipH="1">
              <a:off x="3816444" y="2652088"/>
              <a:ext cx="16458" cy="1154147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6" name="図 145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58" b="8422"/>
          <a:stretch/>
        </p:blipFill>
        <p:spPr>
          <a:xfrm rot="18885335">
            <a:off x="3009005" y="2251247"/>
            <a:ext cx="474287" cy="1241629"/>
          </a:xfrm>
          <a:prstGeom prst="rect">
            <a:avLst/>
          </a:prstGeom>
        </p:spPr>
      </p:pic>
      <p:pic>
        <p:nvPicPr>
          <p:cNvPr id="147" name="図 146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258" b="8422"/>
          <a:stretch/>
        </p:blipFill>
        <p:spPr>
          <a:xfrm rot="18885335">
            <a:off x="3279558" y="1835692"/>
            <a:ext cx="592434" cy="155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正方形/長方形 108"/>
          <p:cNvSpPr/>
          <p:nvPr/>
        </p:nvSpPr>
        <p:spPr>
          <a:xfrm>
            <a:off x="-4408593" y="6107117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116" name="直線コネクタ 115"/>
          <p:cNvCxnSpPr/>
          <p:nvPr/>
        </p:nvCxnSpPr>
        <p:spPr>
          <a:xfrm flipH="1">
            <a:off x="-4301538" y="9868721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269559" y="679649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・関係会社への貢献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4395822" y="6103261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 施設分野の支援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9" name="グループ化 38"/>
          <p:cNvGrpSpPr/>
          <p:nvPr/>
        </p:nvGrpSpPr>
        <p:grpSpPr>
          <a:xfrm>
            <a:off x="-4107816" y="1326911"/>
            <a:ext cx="3584631" cy="3558213"/>
            <a:chOff x="5002712" y="1977258"/>
            <a:chExt cx="3584631" cy="3558213"/>
          </a:xfrm>
        </p:grpSpPr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2"/>
            <a:srcRect l="8898"/>
            <a:stretch/>
          </p:blipFill>
          <p:spPr>
            <a:xfrm>
              <a:off x="5002712" y="1977258"/>
              <a:ext cx="3584631" cy="3558213"/>
            </a:xfrm>
            <a:prstGeom prst="rect">
              <a:avLst/>
            </a:prstGeom>
          </p:spPr>
        </p:pic>
        <p:sp>
          <p:nvSpPr>
            <p:cNvPr id="41" name="楕円 40"/>
            <p:cNvSpPr/>
            <p:nvPr/>
          </p:nvSpPr>
          <p:spPr>
            <a:xfrm>
              <a:off x="6712343" y="4306201"/>
              <a:ext cx="354119" cy="344488"/>
            </a:xfrm>
            <a:prstGeom prst="ellipse">
              <a:avLst/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ALL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endPara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5991326" y="2610208"/>
              <a:ext cx="1770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会社・仕入先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79" y="4186855"/>
              <a:ext cx="556601" cy="463834"/>
            </a:xfrm>
            <a:prstGeom prst="rect">
              <a:avLst/>
            </a:prstGeom>
          </p:spPr>
        </p:pic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797" y="3586795"/>
              <a:ext cx="556601" cy="463834"/>
            </a:xfrm>
            <a:prstGeom prst="rect">
              <a:avLst/>
            </a:prstGeom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7130" y="3586795"/>
              <a:ext cx="556601" cy="463834"/>
            </a:xfrm>
            <a:prstGeom prst="rect">
              <a:avLst/>
            </a:prstGeom>
          </p:spPr>
        </p:pic>
        <p:pic>
          <p:nvPicPr>
            <p:cNvPr id="46" name="図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781" y="4258689"/>
              <a:ext cx="556601" cy="463834"/>
            </a:xfrm>
            <a:prstGeom prst="rect">
              <a:avLst/>
            </a:prstGeom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829" y="4744503"/>
              <a:ext cx="556601" cy="463834"/>
            </a:xfrm>
            <a:prstGeom prst="rect">
              <a:avLst/>
            </a:prstGeom>
          </p:spPr>
        </p:pic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3358" y="4756838"/>
              <a:ext cx="556601" cy="463834"/>
            </a:xfrm>
            <a:prstGeom prst="rect">
              <a:avLst/>
            </a:prstGeom>
          </p:spPr>
        </p:pic>
        <p:sp>
          <p:nvSpPr>
            <p:cNvPr id="49" name="テキスト ボックス 48"/>
            <p:cNvSpPr txBox="1"/>
            <p:nvPr/>
          </p:nvSpPr>
          <p:spPr>
            <a:xfrm>
              <a:off x="5268957" y="277384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安　定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7602402" y="274558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安　価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085494" y="2989625"/>
              <a:ext cx="1205169" cy="476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最新</a:t>
              </a: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IT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技術を活用した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ビッグデータ分析により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潜在ニーズに応え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繋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がりを増やしていく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7856049" y="4906092"/>
              <a:ext cx="575769" cy="430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エムテック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ユニティ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7624315" y="4684055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アライアンス</a:t>
              </a: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415224" y="4883889"/>
              <a:ext cx="434430" cy="5151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運転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保全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建設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緑化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5105864" y="4684054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総智総力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7429267" y="2964153"/>
              <a:ext cx="1158076" cy="481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日常のお困りごとに対して、</a:t>
              </a:r>
              <a:r>
                <a:rPr kumimoji="1" lang="en-US" altLang="ja-JP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 DN</a:t>
              </a: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培った経験を基にした価値を折り込んでサービスを提供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58" name="テキスト ボックス 57"/>
          <p:cNvSpPr txBox="1"/>
          <p:nvPr/>
        </p:nvSpPr>
        <p:spPr>
          <a:xfrm>
            <a:off x="-2842272" y="2372549"/>
            <a:ext cx="1186951" cy="5638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運転・保全・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建設・緑化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ソリューション提供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379453" y="1304403"/>
            <a:ext cx="4012879" cy="3983305"/>
          </a:xfrm>
          <a:prstGeom prst="rect">
            <a:avLst/>
          </a:prstGeom>
        </p:spPr>
      </p:pic>
      <p:sp>
        <p:nvSpPr>
          <p:cNvPr id="61" name="楕円 60"/>
          <p:cNvSpPr/>
          <p:nvPr/>
        </p:nvSpPr>
        <p:spPr>
          <a:xfrm>
            <a:off x="2162516" y="3802873"/>
            <a:ext cx="673858" cy="613941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</a:t>
            </a:r>
            <a:endParaRPr kumimoji="1" lang="en-US" altLang="ja-JP" sz="15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kumimoji="1" lang="ja-JP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盤</a:t>
            </a:r>
            <a:endParaRPr kumimoji="1" lang="en-US" altLang="ja-JP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680011" y="2028932"/>
            <a:ext cx="161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57" y="3754184"/>
            <a:ext cx="556601" cy="463834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75" y="3154124"/>
            <a:ext cx="556601" cy="463834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08" y="3154124"/>
            <a:ext cx="556601" cy="463834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59" y="3826018"/>
            <a:ext cx="556601" cy="463834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07" y="4311832"/>
            <a:ext cx="556601" cy="463834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6" y="4324167"/>
            <a:ext cx="556601" cy="463834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694391" y="2100773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安定供給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3255457" y="2083214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3388999" y="4585620"/>
            <a:ext cx="1108553" cy="7947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機能分社会社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3342792" y="4251384"/>
            <a:ext cx="1083572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331782" y="4576367"/>
            <a:ext cx="1253082" cy="9916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36590" y="4251780"/>
            <a:ext cx="983700" cy="2919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4033259" y="9627526"/>
            <a:ext cx="1649811" cy="27186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ニーズに応じた範囲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3902555" y="10130855"/>
            <a:ext cx="3242261" cy="639812"/>
            <a:chOff x="907636" y="4935743"/>
            <a:chExt cx="3242261" cy="639812"/>
          </a:xfrm>
        </p:grpSpPr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5269088"/>
              <a:ext cx="3242261" cy="306467"/>
            </a:xfrm>
            <a:prstGeom prst="roundRect">
              <a:avLst>
                <a:gd name="adj" fmla="val 17145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</a:t>
              </a: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で培った現場力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4939328"/>
              <a:ext cx="1908953" cy="306467"/>
            </a:xfrm>
            <a:prstGeom prst="roundRect">
              <a:avLst>
                <a:gd name="adj" fmla="val 20253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技術力・改善力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2852679" y="4935743"/>
              <a:ext cx="1297218" cy="306467"/>
            </a:xfrm>
            <a:prstGeom prst="roundRect">
              <a:avLst>
                <a:gd name="adj" fmla="val 17862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専門人材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-3914676" y="6681071"/>
            <a:ext cx="3242260" cy="2674869"/>
            <a:chOff x="1074946" y="1368921"/>
            <a:chExt cx="3242260" cy="267486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074946" y="2288027"/>
              <a:ext cx="3242260" cy="1755763"/>
              <a:chOff x="1053005" y="1852579"/>
              <a:chExt cx="3242260" cy="1755763"/>
            </a:xfrm>
          </p:grpSpPr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053005" y="2752924"/>
                <a:ext cx="3242260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D【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実行</a:t>
                </a:r>
                <a:r>
                  <a:rPr kumimoji="1" lang="en-US" altLang="ja-JP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】</a:t>
                </a:r>
                <a:endParaRPr kumimoji="1" lang="en-US" altLang="ja-JP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建設・移転・更新・修繕</a:t>
                </a:r>
                <a:endParaRPr kumimoji="1" lang="en-US" altLang="ja-JP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401150" y="1852579"/>
                <a:ext cx="2532186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P/C【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計画</a:t>
                </a: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確認</a:t>
                </a: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】</a:t>
                </a:r>
                <a:endParaRPr kumimoji="1" lang="en-US" altLang="ja-JP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保全・</a:t>
                </a:r>
                <a:r>
                  <a:rPr kumimoji="1" lang="ja-JP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建設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・省エネ</a:t>
                </a:r>
                <a:endParaRPr kumimoji="1" lang="en-US" altLang="ja-JP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1766017" y="1368921"/>
              <a:ext cx="1795775" cy="742668"/>
            </a:xfrm>
            <a:prstGeom prst="trapezoid">
              <a:avLst>
                <a:gd name="adj" fmla="val 5375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14400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A【</a:t>
              </a:r>
              <a:r>
                <a:rPr kumimoji="1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戦略</a:t>
              </a:r>
              <a:r>
                <a:rPr kumimoji="1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】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工場</a:t>
              </a:r>
              <a:r>
                <a: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運営</a:t>
              </a:r>
              <a:endPara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-4046247" y="9871577"/>
            <a:ext cx="3571610" cy="1043202"/>
          </a:xfrm>
          <a:prstGeom prst="roundRect">
            <a:avLst>
              <a:gd name="adj" fmla="val 7783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8" name="下矢印 7"/>
          <p:cNvSpPr/>
          <p:nvPr/>
        </p:nvSpPr>
        <p:spPr>
          <a:xfrm flipV="1">
            <a:off x="-2529038" y="9324023"/>
            <a:ext cx="457200" cy="544698"/>
          </a:xfrm>
          <a:prstGeom prst="downArrow">
            <a:avLst/>
          </a:prstGeom>
          <a:gradFill>
            <a:gsLst>
              <a:gs pos="0">
                <a:srgbClr val="DC0032"/>
              </a:gs>
              <a:gs pos="19000">
                <a:srgbClr val="DC0032"/>
              </a:gs>
              <a:gs pos="50000">
                <a:srgbClr val="FFFF99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1770256" y="6801932"/>
            <a:ext cx="1628892" cy="666734"/>
          </a:xfrm>
          <a:prstGeom prst="wedgeEllipseCallout">
            <a:avLst>
              <a:gd name="adj1" fmla="val -46828"/>
              <a:gd name="adj2" fmla="val 92392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信頼性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向上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コスト適正化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上下矢印 9"/>
          <p:cNvSpPr/>
          <p:nvPr/>
        </p:nvSpPr>
        <p:spPr>
          <a:xfrm>
            <a:off x="-2412174" y="7306222"/>
            <a:ext cx="252785" cy="397380"/>
          </a:xfrm>
          <a:prstGeom prst="upDownArrow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1567697" y="8091717"/>
            <a:ext cx="1453046" cy="730745"/>
          </a:xfrm>
          <a:prstGeom prst="wedgeEllipseCallout">
            <a:avLst>
              <a:gd name="adj1" fmla="val -49740"/>
              <a:gd name="adj2" fmla="val 53684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現場状況に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適切な方策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-4148419" y="7789509"/>
            <a:ext cx="0" cy="2082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-4289417" y="7742785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/>
          <p:nvPr/>
        </p:nvCxnSpPr>
        <p:spPr>
          <a:xfrm flipH="1">
            <a:off x="-4046247" y="857389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-3999354" y="8638110"/>
            <a:ext cx="0" cy="123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3125707" y="9873270"/>
            <a:ext cx="1675459" cy="24634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305364" y="701115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情報活用した工場管理の展開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1965915" y="2412728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人材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不足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455842" y="1201100"/>
            <a:ext cx="119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東海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地区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28506" y="5048020"/>
            <a:ext cx="2175596" cy="4514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プラットフォーム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en-US" altLang="ja-JP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FaaS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561411" y="2684913"/>
            <a:ext cx="1875835" cy="50270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個々の課題に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最適ソリューション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85231" y="3561657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設備・稼働データ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29968" y="3608267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保守・点検データ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146640" y="3302250"/>
            <a:ext cx="632580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分析・</a:t>
            </a: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0437" y="4578364"/>
            <a:ext cx="944710" cy="4006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業務の効率化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高品質化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2195460" y="9626537"/>
            <a:ext cx="2056973" cy="3103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専門ソリューションを提供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65077" y="5623877"/>
            <a:ext cx="867772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Our Value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提供価値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 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 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工場管理の強化による、エネルギー供給の安定・安価化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1" name="図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5774" y="4983016"/>
            <a:ext cx="947250" cy="107924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9664700" y="1378886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/>
              <a:t>人手不足は、</a:t>
            </a:r>
            <a:r>
              <a:rPr lang="en-US" altLang="ja-JP" dirty="0"/>
              <a:t>FM</a:t>
            </a:r>
            <a:r>
              <a:rPr lang="ja-JP" altLang="en-US" dirty="0"/>
              <a:t>サービスを提供する企業にとっても大きな問</a:t>
            </a:r>
          </a:p>
          <a:p>
            <a:r>
              <a:rPr lang="ja-JP" altLang="en-US" dirty="0"/>
              <a:t>題になってきています。現場で実務を担う人材が不足する中、</a:t>
            </a:r>
          </a:p>
          <a:p>
            <a:r>
              <a:rPr lang="ja-JP" altLang="en-US" dirty="0"/>
              <a:t>高い品質を維持しながら、より効率的にサービスを提供</a:t>
            </a:r>
            <a:r>
              <a:rPr lang="ja-JP" altLang="en-US" dirty="0" err="1"/>
              <a:t>するた</a:t>
            </a:r>
            <a:endParaRPr lang="ja-JP" altLang="en-US" dirty="0"/>
          </a:p>
          <a:p>
            <a:r>
              <a:rPr lang="ja-JP" altLang="en-US" dirty="0"/>
              <a:t>めには、新しいアイデアが必要です。そこで、テクノロジーの力</a:t>
            </a:r>
          </a:p>
          <a:p>
            <a:r>
              <a:rPr lang="ja-JP" altLang="en-US" dirty="0"/>
              <a:t>を利用してお客さまがもつ個々の課題に最適なソリューション</a:t>
            </a:r>
          </a:p>
          <a:p>
            <a:r>
              <a:rPr lang="ja-JP" altLang="en-US" dirty="0"/>
              <a:t>を創り出す。その仕組みこそが、イオンディライト（</a:t>
            </a:r>
            <a:r>
              <a:rPr lang="en-US" altLang="ja-JP" dirty="0"/>
              <a:t>AD</a:t>
            </a:r>
            <a:r>
              <a:rPr lang="ja-JP" altLang="en-US" dirty="0"/>
              <a:t>）プラット</a:t>
            </a:r>
          </a:p>
          <a:p>
            <a:r>
              <a:rPr lang="ja-JP" altLang="en-US" dirty="0"/>
              <a:t>フォームなのです。</a:t>
            </a:r>
          </a:p>
        </p:txBody>
      </p:sp>
    </p:spTree>
    <p:extLst>
      <p:ext uri="{BB962C8B-B14F-4D97-AF65-F5344CB8AC3E}">
        <p14:creationId xmlns:p14="http://schemas.microsoft.com/office/powerpoint/2010/main" val="283193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82963" y="1100487"/>
            <a:ext cx="4163098" cy="43480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３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、施設運用の共通課題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556143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646015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保全と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の企画・計画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（信頼性・コスト）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の取組み強化</a:t>
            </a:r>
            <a:endParaRPr kumimoji="1" lang="en-US" altLang="ja-JP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14253" y="3956153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82962" y="755014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低減</a:t>
            </a:r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1100486"/>
            <a:ext cx="4272326" cy="43480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03486" y="755014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運用上の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悩み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2" y="1505097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395718" y="1170478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50336" y="1599845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497682" y="2345083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66831" y="2784617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742617" y="1169538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37223" y="2768696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*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によって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異なります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15" y="1506514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190161" y="1500886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58972"/>
              </p:ext>
            </p:extLst>
          </p:nvPr>
        </p:nvGraphicFramePr>
        <p:xfrm>
          <a:off x="4733971" y="3327531"/>
          <a:ext cx="407954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37345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314219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更新・保全費・エネルギー費の削減</a:t>
                      </a:r>
                      <a:endParaRPr kumimoji="1" lang="en-US" altLang="ja-JP" sz="16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161192" y="1165001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06014" y="3097911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570891" y="6021511"/>
            <a:ext cx="3443784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現リソーセスで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効率的に強化するには？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229757" y="1786613"/>
            <a:ext cx="6824186" cy="38217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、ＦａａＳ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en-US" altLang="ja-JP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acility </a:t>
            </a:r>
            <a:r>
              <a:rPr lang="en-US" altLang="ja-JP" sz="2000" u="sng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 </a:t>
            </a:r>
            <a:r>
              <a:rPr lang="en-US" altLang="ja-JP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ervice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のシステム構築 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228600" y="5678020"/>
            <a:ext cx="8733644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185058" y="5789250"/>
            <a:ext cx="8864270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FSPF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構想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構築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を切口に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流のデータを基に</a:t>
            </a:r>
            <a:r>
              <a:rPr kumimoji="1" lang="ja-JP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し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施設管理を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展開 ⇒ 自律化加速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7042694" y="3341739"/>
            <a:ext cx="2167581" cy="234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機能の共通化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DECS/PLANET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</a:t>
            </a:r>
            <a:r>
              <a:rPr kumimoji="1" lang="en-US" altLang="ja-JP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IoT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ﾋﾞｯｸﾞﾃﾞｰﾀ活用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による付加価値機能強化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④センシング超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警備関連ﾏﾝｼｮﾝ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棟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火災・受電・消火・駐車場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工事費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万円～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棟</a:t>
            </a:r>
            <a:endParaRPr kumimoji="1" lang="en-US" altLang="ja-JP" sz="11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⑤運用費の検討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例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警備関連ﾏﾝｼｮﾝ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棟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運用費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1.5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万円～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月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177162" y="1202772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5549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ソリューション・シェアードサービスを支える情報システム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1028144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130626" y="1094156"/>
            <a:ext cx="8962244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全体の原動設備のＩｏＴ化、エネルギー見える化、リモート監視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 ⇒ クラウド型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FS-DECS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9" y="1927814"/>
            <a:ext cx="842589" cy="614451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" y="2586161"/>
            <a:ext cx="1286214" cy="937961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9" y="3722943"/>
            <a:ext cx="842589" cy="614451"/>
          </a:xfrm>
          <a:prstGeom prst="rect">
            <a:avLst/>
          </a:prstGeom>
        </p:spPr>
      </p:pic>
      <p:pic>
        <p:nvPicPr>
          <p:cNvPr id="82" name="図 8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5" t="19556" r="54015" b="60789"/>
          <a:stretch/>
        </p:blipFill>
        <p:spPr>
          <a:xfrm>
            <a:off x="2484874" y="2384526"/>
            <a:ext cx="774700" cy="6096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650" y="1872563"/>
            <a:ext cx="449609" cy="273852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93" b="12680"/>
          <a:stretch/>
        </p:blipFill>
        <p:spPr>
          <a:xfrm>
            <a:off x="3800189" y="2847775"/>
            <a:ext cx="1312455" cy="468109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9540" y="4408390"/>
            <a:ext cx="15151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受変電・原動設備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生産設備エネルギー等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88567" y="2610065"/>
            <a:ext cx="404125" cy="1177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クラウド</a:t>
            </a:r>
            <a:endParaRPr kumimoji="1" lang="ja-JP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33295" y="2727840"/>
            <a:ext cx="682828" cy="197529"/>
          </a:xfrm>
          <a:prstGeom prst="roundRect">
            <a:avLst>
              <a:gd name="adj" fmla="val 42385"/>
            </a:avLst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FS-DECS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2" t="5744" r="30753" b="72963"/>
          <a:stretch/>
        </p:blipFill>
        <p:spPr>
          <a:xfrm>
            <a:off x="5072053" y="2591636"/>
            <a:ext cx="308312" cy="5909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2410" y="1929665"/>
            <a:ext cx="762375" cy="2809722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42400" y="5195210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多棟管理・環境計測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45720" y="50293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リモート制御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遠隔異常対応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749872" y="5025661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直課・簡易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FM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最適保全計画・省エネ提案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1968470" y="273462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flipH="1">
            <a:off x="1968470" y="2891896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888153" y="2493254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状態・計測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1028" y="287049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制御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47" name="オブジェクト 46"/>
          <p:cNvGraphicFramePr>
            <a:graphicFrameLocks noGrp="1" noChangeAspect="1"/>
          </p:cNvGraphicFramePr>
          <p:nvPr>
            <p:extLst/>
          </p:nvPr>
        </p:nvGraphicFramePr>
        <p:xfrm>
          <a:off x="3892729" y="2194462"/>
          <a:ext cx="1140513" cy="6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Photo Editor Photo" r:id="rId8" imgW="6095238" imgH="4571429" progId="MSPhotoEd.3">
                  <p:embed/>
                </p:oleObj>
              </mc:Choice>
              <mc:Fallback>
                <p:oleObj name="Photo Editor Photo" r:id="rId8" imgW="6095238" imgH="4571429" progId="MSPhotoEd.3">
                  <p:embed/>
                  <p:pic>
                    <p:nvPicPr>
                      <p:cNvPr id="47" name="オブジェクト 4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729" y="2194462"/>
                        <a:ext cx="1140513" cy="60171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線矢印コネクタ 47"/>
          <p:cNvCxnSpPr/>
          <p:nvPr/>
        </p:nvCxnSpPr>
        <p:spPr>
          <a:xfrm>
            <a:off x="3259574" y="282660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209901" y="2565342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監視・操作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356618" y="282247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419176" y="2619204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94947" y="312877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警報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88980" y="1958485"/>
            <a:ext cx="934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集中監視・管理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798721" y="221201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レポート・課金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814746" y="2836971"/>
            <a:ext cx="934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投資・予算管理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41449" y="3607527"/>
            <a:ext cx="1181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サイネージ情報共有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>
            <a:off x="6663842" y="2161656"/>
            <a:ext cx="195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6670640" y="2971879"/>
            <a:ext cx="195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/>
        </p:nvCxnSpPr>
        <p:spPr>
          <a:xfrm>
            <a:off x="6678260" y="4442840"/>
            <a:ext cx="195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H="1">
            <a:off x="6865925" y="2165075"/>
            <a:ext cx="266" cy="2274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2031028" y="4452858"/>
            <a:ext cx="3831382" cy="0"/>
          </a:xfrm>
          <a:prstGeom prst="line">
            <a:avLst/>
          </a:prstGeom>
          <a:ln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20349" y="4262261"/>
            <a:ext cx="1337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駆付け・提案・現場改善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968777" y="3053529"/>
            <a:ext cx="742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・照明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・空調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・熱源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・デマンド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 等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71217" y="1512013"/>
            <a:ext cx="369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システムのイメージ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270986" y="4910795"/>
            <a:ext cx="369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●システム機能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542400" y="4867253"/>
            <a:ext cx="6331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7053943" y="1475257"/>
            <a:ext cx="185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■提供機能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7636" y="1762413"/>
            <a:ext cx="1776054" cy="1634324"/>
          </a:xfrm>
          <a:prstGeom prst="rect">
            <a:avLst/>
          </a:prstGeom>
        </p:spPr>
      </p:pic>
      <p:sp>
        <p:nvSpPr>
          <p:cNvPr id="180" name="角丸四角形 179"/>
          <p:cNvSpPr/>
          <p:nvPr/>
        </p:nvSpPr>
        <p:spPr>
          <a:xfrm>
            <a:off x="7186013" y="2144812"/>
            <a:ext cx="1760662" cy="829127"/>
          </a:xfrm>
          <a:prstGeom prst="roundRect">
            <a:avLst>
              <a:gd name="adj" fmla="val 79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角丸四角形 105"/>
          <p:cNvSpPr/>
          <p:nvPr/>
        </p:nvSpPr>
        <p:spPr>
          <a:xfrm>
            <a:off x="7254589" y="2566145"/>
            <a:ext cx="1062864" cy="374273"/>
          </a:xfrm>
          <a:prstGeom prst="roundRect">
            <a:avLst>
              <a:gd name="adj" fmla="val 79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7012222" y="1933324"/>
            <a:ext cx="350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7172140" y="2354657"/>
            <a:ext cx="350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62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503"/>
          <p:cNvSpPr txBox="1">
            <a:spLocks noChangeArrowheads="1"/>
          </p:cNvSpPr>
          <p:nvPr/>
        </p:nvSpPr>
        <p:spPr bwMode="auto">
          <a:xfrm>
            <a:off x="6149376" y="2772292"/>
            <a:ext cx="1426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４、専門ソリューションの事例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115172" y="1781881"/>
            <a:ext cx="3041004" cy="92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Text Box 655"/>
          <p:cNvSpPr txBox="1">
            <a:spLocks noChangeArrowheads="1"/>
          </p:cNvSpPr>
          <p:nvPr/>
        </p:nvSpPr>
        <p:spPr bwMode="auto">
          <a:xfrm>
            <a:off x="3138097" y="2728796"/>
            <a:ext cx="155532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■スレート屋根改修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無塵工法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特許取得）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" name="Text Box 655"/>
          <p:cNvSpPr txBox="1">
            <a:spLocks noChangeArrowheads="1"/>
          </p:cNvSpPr>
          <p:nvPr/>
        </p:nvSpPr>
        <p:spPr bwMode="auto">
          <a:xfrm>
            <a:off x="4499576" y="2846493"/>
            <a:ext cx="15713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■雨樋・谷樋修繕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AutoShape 455"/>
          <p:cNvSpPr>
            <a:spLocks noChangeArrowheads="1"/>
          </p:cNvSpPr>
          <p:nvPr/>
        </p:nvSpPr>
        <p:spPr bwMode="auto">
          <a:xfrm>
            <a:off x="3131840" y="707217"/>
            <a:ext cx="2952328" cy="4515018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Text Box 655"/>
          <p:cNvSpPr txBox="1">
            <a:spLocks noChangeArrowheads="1"/>
          </p:cNvSpPr>
          <p:nvPr/>
        </p:nvSpPr>
        <p:spPr bwMode="auto">
          <a:xfrm>
            <a:off x="3131840" y="731324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建　　設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AutoShape 455"/>
          <p:cNvSpPr>
            <a:spLocks noChangeArrowheads="1"/>
          </p:cNvSpPr>
          <p:nvPr/>
        </p:nvSpPr>
        <p:spPr bwMode="auto">
          <a:xfrm>
            <a:off x="6156176" y="715455"/>
            <a:ext cx="2852559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Text Box 655"/>
          <p:cNvSpPr txBox="1">
            <a:spLocks noChangeArrowheads="1"/>
          </p:cNvSpPr>
          <p:nvPr/>
        </p:nvSpPr>
        <p:spPr bwMode="auto">
          <a:xfrm>
            <a:off x="6156176" y="731291"/>
            <a:ext cx="28083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省 エ ネ　</a:t>
            </a:r>
            <a:endParaRPr kumimoji="0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Text Box 655"/>
          <p:cNvSpPr txBox="1">
            <a:spLocks noChangeArrowheads="1"/>
          </p:cNvSpPr>
          <p:nvPr/>
        </p:nvSpPr>
        <p:spPr bwMode="auto">
          <a:xfrm>
            <a:off x="3141876" y="4089037"/>
            <a:ext cx="119282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■リニューアル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" name="Text Box 655"/>
          <p:cNvSpPr txBox="1">
            <a:spLocks noChangeArrowheads="1"/>
          </p:cNvSpPr>
          <p:nvPr/>
        </p:nvSpPr>
        <p:spPr bwMode="auto">
          <a:xfrm>
            <a:off x="4388888" y="4095724"/>
            <a:ext cx="14222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■緑化企画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1023047"/>
            <a:ext cx="3042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エネルギー見える化から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診断・改善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対策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までトータル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で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支援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Rectangle 658"/>
          <p:cNvSpPr>
            <a:spLocks noChangeArrowheads="1"/>
          </p:cNvSpPr>
          <p:nvPr/>
        </p:nvSpPr>
        <p:spPr bwMode="auto">
          <a:xfrm>
            <a:off x="8703443" y="3783464"/>
            <a:ext cx="4571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ja-JP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3" name="Picture 6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4" y="1968673"/>
            <a:ext cx="454593" cy="36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6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23" y="2070272"/>
            <a:ext cx="465453" cy="3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4" y="2170285"/>
            <a:ext cx="460799" cy="37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7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05" y="2400248"/>
            <a:ext cx="460799" cy="37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テキスト ボックス 27"/>
          <p:cNvSpPr txBox="1"/>
          <p:nvPr/>
        </p:nvSpPr>
        <p:spPr>
          <a:xfrm>
            <a:off x="3121960" y="971945"/>
            <a:ext cx="285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➢生産施設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32" name="Text Box 685"/>
          <p:cNvSpPr txBox="1">
            <a:spLocks noChangeArrowheads="1"/>
          </p:cNvSpPr>
          <p:nvPr/>
        </p:nvSpPr>
        <p:spPr bwMode="auto">
          <a:xfrm>
            <a:off x="3304828" y="1562668"/>
            <a:ext cx="25875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■生産設備のﾕｰﾃｨﾘﾃｨ 一元施工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解体～運搬～復元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969340"/>
            <a:ext cx="1385275" cy="795667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0" y="1969341"/>
            <a:ext cx="1302869" cy="79566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71" y="3141092"/>
            <a:ext cx="1352959" cy="747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テキスト ボックス 36"/>
          <p:cNvSpPr txBox="1"/>
          <p:nvPr/>
        </p:nvSpPr>
        <p:spPr>
          <a:xfrm>
            <a:off x="3137845" y="3884222"/>
            <a:ext cx="3002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お客様のニーズに応える企画設計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41" y="4341413"/>
            <a:ext cx="1248833" cy="80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AutoShape 455"/>
          <p:cNvSpPr>
            <a:spLocks noChangeArrowheads="1"/>
          </p:cNvSpPr>
          <p:nvPr/>
        </p:nvSpPr>
        <p:spPr bwMode="auto">
          <a:xfrm>
            <a:off x="179512" y="715455"/>
            <a:ext cx="2880320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1" name="Text Box 655"/>
          <p:cNvSpPr txBox="1">
            <a:spLocks noChangeArrowheads="1"/>
          </p:cNvSpPr>
          <p:nvPr/>
        </p:nvSpPr>
        <p:spPr bwMode="auto">
          <a:xfrm>
            <a:off x="275862" y="1585915"/>
            <a:ext cx="24645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■専門保全：例）配管劣化診断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70547" y="1193213"/>
            <a:ext cx="2859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生産ﾕｰﾃｨﾘﾃｨ設備の運転保全における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専門スキルを手の内化し、内製で実施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58" name="Picture 12" descr="F:\山崎\デンソー書式\谷樋\2014年度\西尾405\写真\8月2日\DSCF3087.JP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8" y="3144179"/>
            <a:ext cx="1137323" cy="7560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Z:\33.工事サービス部\12.開発\◆緑化事業化検討\☆☆全社緑地改善工事\施工前　施工後　写真\施工後写真\本社\6.17\Resized\CIMG250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76" y="4324692"/>
            <a:ext cx="1349436" cy="7947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 Box 655"/>
          <p:cNvSpPr txBox="1">
            <a:spLocks noChangeArrowheads="1"/>
          </p:cNvSpPr>
          <p:nvPr/>
        </p:nvSpPr>
        <p:spPr bwMode="auto">
          <a:xfrm>
            <a:off x="147939" y="731291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保　　全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81438" y="5356043"/>
            <a:ext cx="8986362" cy="797311"/>
          </a:xfrm>
          <a:prstGeom prst="rect">
            <a:avLst/>
          </a:prstGeom>
          <a:solidFill>
            <a:srgbClr val="1F497D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square" tIns="108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デンソーで</a:t>
            </a:r>
            <a:r>
              <a:rPr kumimoji="0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培っ</a:t>
            </a: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た「技術力・現場力・カイゼン力」を活かし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ソリューション事業でデンソーグループに貢献します</a:t>
            </a:r>
            <a:endParaRPr kumimoji="0" lang="ja-JP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9" name="Text Box 655"/>
          <p:cNvSpPr txBox="1">
            <a:spLocks noChangeArrowheads="1"/>
          </p:cNvSpPr>
          <p:nvPr/>
        </p:nvSpPr>
        <p:spPr bwMode="auto">
          <a:xfrm>
            <a:off x="161834" y="3886470"/>
            <a:ext cx="165076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■ドローン建物診断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0" name="Text Box 655"/>
          <p:cNvSpPr txBox="1">
            <a:spLocks noChangeArrowheads="1"/>
          </p:cNvSpPr>
          <p:nvPr/>
        </p:nvSpPr>
        <p:spPr bwMode="auto">
          <a:xfrm>
            <a:off x="212066" y="3532247"/>
            <a:ext cx="28078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➢ビルメンテナンス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1" name="Text Box 655"/>
          <p:cNvSpPr txBox="1">
            <a:spLocks noChangeArrowheads="1"/>
          </p:cNvSpPr>
          <p:nvPr/>
        </p:nvSpPr>
        <p:spPr bwMode="auto">
          <a:xfrm>
            <a:off x="237749" y="959617"/>
            <a:ext cx="17558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➢プラント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3740" y="3686929"/>
            <a:ext cx="287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日常・定期点検、劣化診断、改修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・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修繕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4"/>
          <a:srcRect t="1096" b="2718"/>
          <a:stretch>
            <a:fillRect/>
          </a:stretch>
        </p:blipFill>
        <p:spPr bwMode="auto">
          <a:xfrm>
            <a:off x="6233936" y="2000733"/>
            <a:ext cx="1462137" cy="75676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矢印 5"/>
          <p:cNvSpPr/>
          <p:nvPr/>
        </p:nvSpPr>
        <p:spPr>
          <a:xfrm>
            <a:off x="7820372" y="2106914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1" name="Picture 22" descr="P8210032_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22" y="4312058"/>
            <a:ext cx="802666" cy="8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0926" y="4215073"/>
            <a:ext cx="1323818" cy="1005851"/>
          </a:xfrm>
          <a:prstGeom prst="rect">
            <a:avLst/>
          </a:prstGeom>
        </p:spPr>
      </p:pic>
      <p:sp>
        <p:nvSpPr>
          <p:cNvPr id="91" name="右矢印 90"/>
          <p:cNvSpPr/>
          <p:nvPr/>
        </p:nvSpPr>
        <p:spPr>
          <a:xfrm>
            <a:off x="7358952" y="4296550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Text Box 655"/>
          <p:cNvSpPr txBox="1">
            <a:spLocks noChangeArrowheads="1"/>
          </p:cNvSpPr>
          <p:nvPr/>
        </p:nvSpPr>
        <p:spPr bwMode="auto">
          <a:xfrm>
            <a:off x="6159701" y="3824318"/>
            <a:ext cx="28047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■現場改善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例：モータのインバータ化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235988" y="4006470"/>
            <a:ext cx="2429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負荷に見合ったモータ</a:t>
            </a: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の最適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制御</a:t>
            </a:r>
          </a:p>
        </p:txBody>
      </p:sp>
      <p:sp>
        <p:nvSpPr>
          <p:cNvPr id="27" name="Text Box 503"/>
          <p:cNvSpPr txBox="1">
            <a:spLocks noChangeArrowheads="1"/>
          </p:cNvSpPr>
          <p:nvPr/>
        </p:nvSpPr>
        <p:spPr bwMode="auto">
          <a:xfrm>
            <a:off x="6151363" y="1519761"/>
            <a:ext cx="23084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■エネルギー見える化（ＥＭＳ）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009738" y="1200092"/>
            <a:ext cx="323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独自のノウハウで生産環境から設備移動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まで考慮した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Only 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One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のサービス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を提案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62" name="グループ化 61"/>
          <p:cNvGrpSpPr/>
          <p:nvPr/>
        </p:nvGrpSpPr>
        <p:grpSpPr>
          <a:xfrm>
            <a:off x="346534" y="4137434"/>
            <a:ext cx="2572283" cy="1020513"/>
            <a:chOff x="3672025" y="1340768"/>
            <a:chExt cx="4947827" cy="2336339"/>
          </a:xfrm>
        </p:grpSpPr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025" y="1340768"/>
              <a:ext cx="2435002" cy="2336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44" y="2419873"/>
              <a:ext cx="2780308" cy="125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94" y="3952137"/>
            <a:ext cx="1291722" cy="722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394602" y="4210548"/>
            <a:ext cx="700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熱画像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6138541" y="1728038"/>
            <a:ext cx="29727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各社のニーズに合わせてカスタマイズが可能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0" name="角丸四角形吹き出し 29"/>
          <p:cNvSpPr/>
          <p:nvPr/>
        </p:nvSpPr>
        <p:spPr>
          <a:xfrm>
            <a:off x="3334949" y="4953020"/>
            <a:ext cx="2601450" cy="208988"/>
          </a:xfrm>
          <a:prstGeom prst="wedgeRoundRectCallout">
            <a:avLst>
              <a:gd name="adj1" fmla="val 24478"/>
              <a:gd name="adj2" fmla="val -108424"/>
              <a:gd name="adj3" fmla="val 16667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年連続日本緑化ｾﾝﾀｰ会長賞受賞</a:t>
            </a:r>
            <a:r>
              <a:rPr kumimoji="1" lang="ja-JP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に貢献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291840" y="1834488"/>
            <a:ext cx="2684121" cy="16694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3" name="Picture 5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00" y="2756115"/>
            <a:ext cx="1058884" cy="68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5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11" y="2213474"/>
            <a:ext cx="768709" cy="53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グループ化 42"/>
          <p:cNvGrpSpPr/>
          <p:nvPr/>
        </p:nvGrpSpPr>
        <p:grpSpPr>
          <a:xfrm>
            <a:off x="578958" y="1893201"/>
            <a:ext cx="940189" cy="892443"/>
            <a:chOff x="3432998" y="2244272"/>
            <a:chExt cx="2046707" cy="1946783"/>
          </a:xfrm>
        </p:grpSpPr>
        <p:sp>
          <p:nvSpPr>
            <p:cNvPr id="146" name="テキスト ボックス 145"/>
            <p:cNvSpPr txBox="1"/>
            <p:nvPr/>
          </p:nvSpPr>
          <p:spPr>
            <a:xfrm>
              <a:off x="4519370" y="2845261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配管</a:t>
              </a:r>
            </a:p>
          </p:txBody>
        </p:sp>
        <p:grpSp>
          <p:nvGrpSpPr>
            <p:cNvPr id="147" name="グループ化 146"/>
            <p:cNvGrpSpPr/>
            <p:nvPr/>
          </p:nvGrpSpPr>
          <p:grpSpPr>
            <a:xfrm rot="5400000">
              <a:off x="3251769" y="2425501"/>
              <a:ext cx="1946783" cy="1584325"/>
              <a:chOff x="427999" y="3453558"/>
              <a:chExt cx="1946783" cy="1584325"/>
            </a:xfrm>
          </p:grpSpPr>
          <p:grpSp>
            <p:nvGrpSpPr>
              <p:cNvPr id="148" name="Group 24"/>
              <p:cNvGrpSpPr>
                <a:grpSpLocks/>
              </p:cNvGrpSpPr>
              <p:nvPr/>
            </p:nvGrpSpPr>
            <p:grpSpPr bwMode="auto">
              <a:xfrm>
                <a:off x="1192838" y="3691683"/>
                <a:ext cx="1002431" cy="992187"/>
                <a:chOff x="756" y="1104"/>
                <a:chExt cx="1104" cy="1008"/>
              </a:xfrm>
            </p:grpSpPr>
            <p:sp>
              <p:nvSpPr>
                <p:cNvPr id="155" name="Oval 25" descr="右上がり対角線 (反転)"/>
                <p:cNvSpPr>
                  <a:spLocks noChangeArrowheads="1"/>
                </p:cNvSpPr>
                <p:nvPr/>
              </p:nvSpPr>
              <p:spPr bwMode="auto">
                <a:xfrm>
                  <a:off x="756" y="1104"/>
                  <a:ext cx="1104" cy="1008"/>
                </a:xfrm>
                <a:prstGeom prst="ellipse">
                  <a:avLst/>
                </a:prstGeom>
                <a:pattFill prst="dkUpDiag">
                  <a:fgClr>
                    <a:schemeClr val="bg2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6" name="Oval 26"/>
                <p:cNvSpPr>
                  <a:spLocks noChangeArrowheads="1"/>
                </p:cNvSpPr>
                <p:nvPr/>
              </p:nvSpPr>
              <p:spPr bwMode="auto">
                <a:xfrm>
                  <a:off x="960" y="1296"/>
                  <a:ext cx="714" cy="640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7" name="Oval 27"/>
                <p:cNvSpPr>
                  <a:spLocks noChangeArrowheads="1"/>
                </p:cNvSpPr>
                <p:nvPr/>
              </p:nvSpPr>
              <p:spPr bwMode="auto">
                <a:xfrm>
                  <a:off x="1067" y="1397"/>
                  <a:ext cx="500" cy="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</p:grpSp>
          <p:sp>
            <p:nvSpPr>
              <p:cNvPr id="149" name="Line 28"/>
              <p:cNvSpPr>
                <a:spLocks noChangeShapeType="1"/>
              </p:cNvSpPr>
              <p:nvPr/>
            </p:nvSpPr>
            <p:spPr bwMode="auto">
              <a:xfrm flipV="1">
                <a:off x="732978" y="4225083"/>
                <a:ext cx="1641804" cy="206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2206165" y="3453558"/>
                <a:ext cx="0" cy="158432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>
                <a:off x="1704949" y="3453558"/>
                <a:ext cx="0" cy="15843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31"/>
              <p:cNvSpPr>
                <a:spLocks noChangeShapeType="1"/>
              </p:cNvSpPr>
              <p:nvPr/>
            </p:nvSpPr>
            <p:spPr bwMode="auto">
              <a:xfrm flipV="1">
                <a:off x="732978" y="3691683"/>
                <a:ext cx="1473185" cy="543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Line 32"/>
              <p:cNvSpPr>
                <a:spLocks noChangeShapeType="1"/>
              </p:cNvSpPr>
              <p:nvPr/>
            </p:nvSpPr>
            <p:spPr bwMode="auto">
              <a:xfrm>
                <a:off x="732978" y="4245719"/>
                <a:ext cx="1473185" cy="396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フローチャート : 論理積ゲート 90"/>
              <p:cNvSpPr/>
              <p:nvPr/>
            </p:nvSpPr>
            <p:spPr>
              <a:xfrm>
                <a:off x="427999" y="4112901"/>
                <a:ext cx="233036" cy="270333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58" name="テキスト ボックス 157"/>
            <p:cNvSpPr txBox="1"/>
            <p:nvPr/>
          </p:nvSpPr>
          <p:spPr>
            <a:xfrm>
              <a:off x="3519104" y="2885600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保温</a:t>
              </a:r>
            </a:p>
          </p:txBody>
        </p:sp>
        <p:cxnSp>
          <p:nvCxnSpPr>
            <p:cNvPr id="159" name="直線矢印コネクタ 158"/>
            <p:cNvCxnSpPr/>
            <p:nvPr/>
          </p:nvCxnSpPr>
          <p:spPr>
            <a:xfrm flipH="1">
              <a:off x="4454935" y="3018636"/>
              <a:ext cx="295688" cy="338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/>
            <p:cNvCxnSpPr/>
            <p:nvPr/>
          </p:nvCxnSpPr>
          <p:spPr>
            <a:xfrm>
              <a:off x="3728686" y="3057119"/>
              <a:ext cx="231563" cy="2343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2" y="2919914"/>
            <a:ext cx="1037771" cy="50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テキスト ボックス 161"/>
          <p:cNvSpPr txBox="1"/>
          <p:nvPr/>
        </p:nvSpPr>
        <p:spPr>
          <a:xfrm>
            <a:off x="384359" y="2765707"/>
            <a:ext cx="126102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放射線画像診断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39094" y="1864475"/>
            <a:ext cx="57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ガンマ線</a:t>
            </a:r>
          </a:p>
        </p:txBody>
      </p:sp>
      <p:sp>
        <p:nvSpPr>
          <p:cNvPr id="163" name="テキスト ボックス 162"/>
          <p:cNvSpPr txBox="1"/>
          <p:nvPr/>
        </p:nvSpPr>
        <p:spPr>
          <a:xfrm>
            <a:off x="1544216" y="1907994"/>
            <a:ext cx="13591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超音波探傷診断</a:t>
            </a:r>
          </a:p>
        </p:txBody>
      </p:sp>
      <p:pic>
        <p:nvPicPr>
          <p:cNvPr id="83" name="Picture 65" descr="Z:\32.省エネITソリューション部\10.営業、パンフレット\09.パンフレット\パンフ用資料\IMG_0007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90" y="3029947"/>
            <a:ext cx="1183600" cy="8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93431" y="3007311"/>
            <a:ext cx="1223289" cy="809701"/>
          </a:xfrm>
          <a:prstGeom prst="rect">
            <a:avLst/>
          </a:prstGeom>
        </p:spPr>
      </p:pic>
      <p:sp>
        <p:nvSpPr>
          <p:cNvPr id="85" name="右矢印 84"/>
          <p:cNvSpPr/>
          <p:nvPr/>
        </p:nvSpPr>
        <p:spPr>
          <a:xfrm>
            <a:off x="7523704" y="3127561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8324905" y="6437170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7044744" y="-61963"/>
            <a:ext cx="2180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19’DNG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会社説明資料</a:t>
            </a: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転載</a:t>
            </a:r>
          </a:p>
        </p:txBody>
      </p:sp>
    </p:spTree>
    <p:extLst>
      <p:ext uri="{BB962C8B-B14F-4D97-AF65-F5344CB8AC3E}">
        <p14:creationId xmlns:p14="http://schemas.microsoft.com/office/powerpoint/2010/main" val="40172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22136" y="1750784"/>
            <a:ext cx="8751553" cy="4337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092870" cy="468000"/>
          </a:xfrm>
        </p:spPr>
        <p:txBody>
          <a:bodyPr rIns="36000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、神星工業㈱　省エネの進め方 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7162" y="1162431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66655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目標の共有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987803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53815"/>
            <a:ext cx="8743933" cy="303536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エコビジョン２０２５目標達成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の支援 ： 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原単位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主に電気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年への貢献 </a:t>
            </a:r>
            <a:r>
              <a:rPr kumimoji="1" lang="ja-JP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*対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年度比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1" y="2109254"/>
            <a:ext cx="842589" cy="6144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8" y="3145648"/>
            <a:ext cx="1286214" cy="93796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5" y="2109254"/>
            <a:ext cx="842589" cy="61445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5" y="2096122"/>
            <a:ext cx="350188" cy="21329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38293" r="51614" b="12680"/>
          <a:stretch/>
        </p:blipFill>
        <p:spPr>
          <a:xfrm>
            <a:off x="8431574" y="2826411"/>
            <a:ext cx="257176" cy="468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837990" y="2514898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1217" y="1473913"/>
            <a:ext cx="221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活動ロードマップ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58655" y="2806231"/>
            <a:ext cx="2553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省エネ改善計画・改善実施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②保全計画・方策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検討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連携して 安定安価 化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68213" y="405192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広美１・２工場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90997" y="2668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3117" y="4155214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07555" y="2875127"/>
            <a:ext cx="350188" cy="163465"/>
          </a:xfrm>
          <a:prstGeom prst="roundRect">
            <a:avLst/>
          </a:prstGeom>
          <a:noFill/>
          <a:ln w="1905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19288" y="4189275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407555" y="2369940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045" y="267244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63774" y="5468047"/>
            <a:ext cx="7775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　　　　　　　　　　　　　　　　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</a:t>
            </a:r>
          </a:p>
        </p:txBody>
      </p:sp>
      <p:cxnSp>
        <p:nvCxnSpPr>
          <p:cNvPr id="67" name="直線コネクタ 66"/>
          <p:cNvCxnSpPr/>
          <p:nvPr/>
        </p:nvCxnSpPr>
        <p:spPr>
          <a:xfrm>
            <a:off x="222403" y="5459820"/>
            <a:ext cx="87512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2403" y="5794077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フェーズ</a:t>
            </a:r>
          </a:p>
        </p:txBody>
      </p:sp>
      <p:cxnSp>
        <p:nvCxnSpPr>
          <p:cNvPr id="70" name="直線コネクタ 69"/>
          <p:cNvCxnSpPr/>
          <p:nvPr/>
        </p:nvCxnSpPr>
        <p:spPr>
          <a:xfrm>
            <a:off x="229757" y="5732305"/>
            <a:ext cx="8743932" cy="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44231" y="545982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</a:t>
            </a:r>
          </a:p>
        </p:txBody>
      </p:sp>
      <p:cxnSp>
        <p:nvCxnSpPr>
          <p:cNvPr id="72" name="直線コネクタ 71"/>
          <p:cNvCxnSpPr/>
          <p:nvPr/>
        </p:nvCxnSpPr>
        <p:spPr>
          <a:xfrm flipV="1">
            <a:off x="945430" y="1748533"/>
            <a:ext cx="0" cy="43402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9983" y="4823093"/>
            <a:ext cx="84189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ムダ撲滅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送気適正化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性能維持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1642" y="180115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計測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下矢印 79"/>
          <p:cNvSpPr/>
          <p:nvPr/>
        </p:nvSpPr>
        <p:spPr>
          <a:xfrm>
            <a:off x="482731" y="4474653"/>
            <a:ext cx="186517" cy="266145"/>
          </a:xfrm>
          <a:prstGeom prst="downArrow">
            <a:avLst/>
          </a:prstGeom>
          <a:solidFill>
            <a:schemeClr val="bg2"/>
          </a:solidFill>
          <a:ln>
            <a:solidFill>
              <a:srgbClr val="DC00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81" name="直線コネクタ 80"/>
          <p:cNvCxnSpPr>
            <a:cxnSpLocks/>
          </p:cNvCxnSpPr>
          <p:nvPr/>
        </p:nvCxnSpPr>
        <p:spPr>
          <a:xfrm flipV="1">
            <a:off x="3330870" y="1748704"/>
            <a:ext cx="0" cy="43400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cxnSpLocks/>
          </p:cNvCxnSpPr>
          <p:nvPr/>
        </p:nvCxnSpPr>
        <p:spPr>
          <a:xfrm flipV="1">
            <a:off x="6113432" y="1748533"/>
            <a:ext cx="0" cy="371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03718" y="5764816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情報交換・相互理解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87" name="カギ線コネクタ 86"/>
          <p:cNvCxnSpPr>
            <a:endCxn id="14" idx="1"/>
          </p:cNvCxnSpPr>
          <p:nvPr/>
        </p:nvCxnSpPr>
        <p:spPr>
          <a:xfrm rot="5400000" flipH="1" flipV="1">
            <a:off x="2318256" y="2952252"/>
            <a:ext cx="2049697" cy="978154"/>
          </a:xfrm>
          <a:prstGeom prst="bentConnector2">
            <a:avLst/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7276" y="42359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89923" y="21679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 横展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7492" y="2937089"/>
            <a:ext cx="1671582" cy="276999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4307" y="4134080"/>
            <a:ext cx="1671582" cy="838691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・空圧機保全周期延長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・新規アイテム１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・新規アイテム２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533385" y="39099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新たなネタ創出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96" name="カギ線コネクタ 95"/>
          <p:cNvCxnSpPr>
            <a:stCxn id="85" idx="3"/>
            <a:endCxn id="94" idx="1"/>
          </p:cNvCxnSpPr>
          <p:nvPr/>
        </p:nvCxnSpPr>
        <p:spPr>
          <a:xfrm flipV="1">
            <a:off x="3030155" y="4553426"/>
            <a:ext cx="894152" cy="402552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439605" y="2082473"/>
            <a:ext cx="2459328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広美１工場・２工場</a:t>
            </a:r>
            <a:r>
              <a: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上郷工場・鳳来工場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85802" y="4455841"/>
            <a:ext cx="1744353" cy="1000274"/>
          </a:xfrm>
          <a:prstGeom prst="rect">
            <a:avLst/>
          </a:prstGeom>
          <a:solidFill>
            <a:schemeClr val="bg1"/>
          </a:solidFill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・夜間直間の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</a:t>
            </a:r>
            <a:r>
              <a:rPr lang="ja-JP" altLang="en-US" sz="105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削減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・空圧機性能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lvl="0">
              <a:defRPr/>
            </a:pPr>
            <a:r>
              <a:rPr lang="ja-JP" altLang="en-US" sz="105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・エアー送気圧適正化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8" name="カギ線コネクタ 107"/>
          <p:cNvCxnSpPr/>
          <p:nvPr/>
        </p:nvCxnSpPr>
        <p:spPr>
          <a:xfrm rot="5400000" flipH="1" flipV="1">
            <a:off x="4973232" y="3546047"/>
            <a:ext cx="905814" cy="270255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93301" y="334601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横展</a:t>
            </a: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37" y="2354877"/>
            <a:ext cx="596768" cy="435188"/>
          </a:xfrm>
          <a:prstGeom prst="rect">
            <a:avLst/>
          </a:prstGeom>
        </p:spPr>
      </p:pic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98515" y="4834049"/>
            <a:ext cx="2072683" cy="534035"/>
          </a:xfrm>
          <a:prstGeom prst="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144000" rIns="36000" bIns="144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施設ポータルサイト</a:t>
            </a:r>
            <a:r>
              <a:rPr kumimoji="1" lang="ja-JP" altLang="en-US" sz="105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algn="ctr">
              <a:spcBef>
                <a:spcPts val="200"/>
              </a:spcBef>
              <a:defRPr/>
            </a:pPr>
            <a:r>
              <a:rPr lang="en-US" altLang="ja-JP" sz="1400" b="1" dirty="0" err="1" smtClean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lang="en-US" altLang="ja-JP" sz="14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28" name="カギ線コネクタ 127"/>
          <p:cNvCxnSpPr/>
          <p:nvPr/>
        </p:nvCxnSpPr>
        <p:spPr>
          <a:xfrm flipH="1" flipV="1">
            <a:off x="7679734" y="3405946"/>
            <a:ext cx="0" cy="584795"/>
          </a:xfrm>
          <a:prstGeom prst="straightConnector1">
            <a:avLst/>
          </a:prstGeom>
          <a:ln w="38100">
            <a:solidFill>
              <a:srgbClr val="DC003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テキスト ボックス 128"/>
          <p:cNvSpPr txBox="1"/>
          <p:nvPr/>
        </p:nvSpPr>
        <p:spPr>
          <a:xfrm>
            <a:off x="7636267" y="3492881"/>
            <a:ext cx="12526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←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情報基盤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lang="ja-JP" altLang="en-US" sz="11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基に業務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6643381" y="4250093"/>
            <a:ext cx="1132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分析・現場調査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～改善工事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646007" y="4245348"/>
            <a:ext cx="1132381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修理・更新工事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6598515" y="4232191"/>
            <a:ext cx="2056923" cy="573192"/>
          </a:xfrm>
          <a:prstGeom prst="roundRect">
            <a:avLst>
              <a:gd name="adj" fmla="val 7361"/>
            </a:avLst>
          </a:prstGeom>
          <a:noFill/>
          <a:ln w="9525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741653" y="3990741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施設専門分野</a:t>
            </a:r>
            <a:r>
              <a:rPr lang="ja-JP" altLang="en-US" sz="1000" b="1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0" y="2354877"/>
            <a:ext cx="596768" cy="4351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4" y="2354877"/>
            <a:ext cx="596768" cy="435188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12375" y="1825384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64269" y="1808501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48871" y="3743308"/>
            <a:ext cx="158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㈱ﾃﾞﾝｿｰﾌｧｼﾘﾃｨｰｽﾞ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07233B93-885A-457A-B313-16497B4CB7AB}"/>
              </a:ext>
            </a:extLst>
          </p:cNvPr>
          <p:cNvSpPr txBox="1"/>
          <p:nvPr/>
        </p:nvSpPr>
        <p:spPr>
          <a:xfrm>
            <a:off x="1963371" y="5137607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6332DD9-F311-4FF9-B834-D7689B2C81ED}"/>
              </a:ext>
            </a:extLst>
          </p:cNvPr>
          <p:cNvSpPr txBox="1"/>
          <p:nvPr/>
        </p:nvSpPr>
        <p:spPr>
          <a:xfrm>
            <a:off x="4626061" y="4698021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9E57DDD-699A-485C-BDB0-21FB65501D3A}"/>
              </a:ext>
            </a:extLst>
          </p:cNvPr>
          <p:cNvSpPr txBox="1"/>
          <p:nvPr/>
        </p:nvSpPr>
        <p:spPr>
          <a:xfrm>
            <a:off x="4616645" y="2941364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B667FFC-3747-420D-AC37-D018A7641E85}"/>
              </a:ext>
            </a:extLst>
          </p:cNvPr>
          <p:cNvSpPr txBox="1"/>
          <p:nvPr/>
        </p:nvSpPr>
        <p:spPr>
          <a:xfrm>
            <a:off x="5896720" y="5774514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　携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41D2BE6-6224-47BD-8760-19886ECB00A5}"/>
              </a:ext>
            </a:extLst>
          </p:cNvPr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3" name="Picture 2" descr="Microsoft SharePoint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01" y="4870761"/>
            <a:ext cx="239832" cy="2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4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4284</Words>
  <Application>Microsoft Office PowerPoint</Application>
  <PresentationFormat>ユーザー設定</PresentationFormat>
  <Paragraphs>1018</Paragraphs>
  <Slides>28</Slides>
  <Notes>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28</vt:i4>
      </vt:variant>
    </vt:vector>
  </HeadingPairs>
  <TitlesOfParts>
    <vt:vector size="45" baseType="lpstr">
      <vt:lpstr>BIZ UDPゴシック</vt:lpstr>
      <vt:lpstr>HGP創英角ｺﾞｼｯｸUB</vt:lpstr>
      <vt:lpstr>Meiryo UI</vt:lpstr>
      <vt:lpstr>ＭＳ Ｐゴシック</vt:lpstr>
      <vt:lpstr>メイリオ</vt:lpstr>
      <vt:lpstr>Yu Gothic</vt:lpstr>
      <vt:lpstr>Arial</vt:lpstr>
      <vt:lpstr>Calibri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Photo Editor Photo</vt:lpstr>
      <vt:lpstr>ワークシート</vt:lpstr>
      <vt:lpstr>2020年11月13日 　省エネ・保全 管理強化の情報基盤の構築</vt:lpstr>
      <vt:lpstr>①活動の御報告</vt:lpstr>
      <vt:lpstr>１、会社紹介</vt:lpstr>
      <vt:lpstr>２、DNG・関係会社への貢献への仕組み</vt:lpstr>
      <vt:lpstr>２、DNG・関係会社への貢献</vt:lpstr>
      <vt:lpstr>３、施設運用の共通課題</vt:lpstr>
      <vt:lpstr>７、ＦａａＳ（Facility as a Service）のシステム構築 </vt:lpstr>
      <vt:lpstr>４、専門ソリューションの事例</vt:lpstr>
      <vt:lpstr>５、神星工業㈱　省エネの進め方 (空圧機整備含む)</vt:lpstr>
      <vt:lpstr>６、神星工業㈱　省エネの大工程 (空圧機整備含む)</vt:lpstr>
      <vt:lpstr>７、EMSを活用した事例</vt:lpstr>
      <vt:lpstr>②情報基盤構築に向けた お願い事項</vt:lpstr>
      <vt:lpstr>1、神星工業㈱ 情報基盤(案)</vt:lpstr>
      <vt:lpstr>４、施設ポータルサイトの活用</vt:lpstr>
      <vt:lpstr>５、省エネ改善計画の見える化</vt:lpstr>
      <vt:lpstr>８、情報基盤構築に向けた お願い事項 まとめ</vt:lpstr>
      <vt:lpstr>６、保全計画の見える化</vt:lpstr>
      <vt:lpstr>７、他DNG 保全計画 事例</vt:lpstr>
      <vt:lpstr>２、神星工業㈱ 情報基盤(案)</vt:lpstr>
      <vt:lpstr>PowerPoint プレゼンテーション</vt:lpstr>
      <vt:lpstr>8、省エネ改善・保全の計画統合によるレベルアップ</vt:lpstr>
      <vt:lpstr>６、省エネ改善の計画支援方法</vt:lpstr>
      <vt:lpstr>PowerPoint プレゼンテーション</vt:lpstr>
      <vt:lpstr>PowerPoint プレゼンテーション</vt:lpstr>
      <vt:lpstr>PowerPoint プレゼンテーション</vt:lpstr>
      <vt:lpstr>3、ダイシン精機㈱ 情報基盤 事例</vt:lpstr>
      <vt:lpstr>1、神星工業㈱ 情報基盤(案)</vt:lpstr>
      <vt:lpstr>参考）大信精機㈱ 保全計画 事例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2020-11-10T06:23:49Z</dcterms:modified>
</cp:coreProperties>
</file>